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3"/>
  </p:notesMasterIdLst>
  <p:handoutMasterIdLst>
    <p:handoutMasterId r:id="rId84"/>
  </p:handoutMasterIdLst>
  <p:sldIdLst>
    <p:sldId id="256" r:id="rId2"/>
    <p:sldId id="257" r:id="rId3"/>
    <p:sldId id="258" r:id="rId4"/>
    <p:sldId id="311" r:id="rId5"/>
    <p:sldId id="336" r:id="rId6"/>
    <p:sldId id="337" r:id="rId7"/>
    <p:sldId id="324" r:id="rId8"/>
    <p:sldId id="310" r:id="rId9"/>
    <p:sldId id="312" r:id="rId10"/>
    <p:sldId id="313" r:id="rId11"/>
    <p:sldId id="315" r:id="rId12"/>
    <p:sldId id="355" r:id="rId13"/>
    <p:sldId id="314" r:id="rId14"/>
    <p:sldId id="259" r:id="rId15"/>
    <p:sldId id="289" r:id="rId16"/>
    <p:sldId id="354" r:id="rId17"/>
    <p:sldId id="357" r:id="rId18"/>
    <p:sldId id="278" r:id="rId19"/>
    <p:sldId id="288" r:id="rId20"/>
    <p:sldId id="261" r:id="rId21"/>
    <p:sldId id="305" r:id="rId22"/>
    <p:sldId id="302" r:id="rId23"/>
    <p:sldId id="303" r:id="rId24"/>
    <p:sldId id="306" r:id="rId25"/>
    <p:sldId id="308" r:id="rId26"/>
    <p:sldId id="279" r:id="rId27"/>
    <p:sldId id="342" r:id="rId28"/>
    <p:sldId id="343" r:id="rId29"/>
    <p:sldId id="344" r:id="rId30"/>
    <p:sldId id="280" r:id="rId31"/>
    <p:sldId id="346" r:id="rId32"/>
    <p:sldId id="347" r:id="rId33"/>
    <p:sldId id="348" r:id="rId34"/>
    <p:sldId id="349" r:id="rId35"/>
    <p:sldId id="281" r:id="rId36"/>
    <p:sldId id="304" r:id="rId37"/>
    <p:sldId id="262" r:id="rId38"/>
    <p:sldId id="283" r:id="rId39"/>
    <p:sldId id="263" r:id="rId40"/>
    <p:sldId id="339" r:id="rId41"/>
    <p:sldId id="269" r:id="rId42"/>
    <p:sldId id="270" r:id="rId43"/>
    <p:sldId id="285" r:id="rId44"/>
    <p:sldId id="331" r:id="rId45"/>
    <p:sldId id="332" r:id="rId46"/>
    <p:sldId id="351" r:id="rId47"/>
    <p:sldId id="352" r:id="rId48"/>
    <p:sldId id="286" r:id="rId49"/>
    <p:sldId id="287" r:id="rId50"/>
    <p:sldId id="341" r:id="rId51"/>
    <p:sldId id="264" r:id="rId52"/>
    <p:sldId id="298" r:id="rId53"/>
    <p:sldId id="333" r:id="rId54"/>
    <p:sldId id="295" r:id="rId55"/>
    <p:sldId id="318" r:id="rId56"/>
    <p:sldId id="322" r:id="rId57"/>
    <p:sldId id="321" r:id="rId58"/>
    <p:sldId id="340" r:id="rId59"/>
    <p:sldId id="290" r:id="rId60"/>
    <p:sldId id="330" r:id="rId61"/>
    <p:sldId id="350" r:id="rId62"/>
    <p:sldId id="356" r:id="rId63"/>
    <p:sldId id="325" r:id="rId64"/>
    <p:sldId id="266" r:id="rId65"/>
    <p:sldId id="272" r:id="rId66"/>
    <p:sldId id="335" r:id="rId67"/>
    <p:sldId id="273" r:id="rId68"/>
    <p:sldId id="274" r:id="rId69"/>
    <p:sldId id="299" r:id="rId70"/>
    <p:sldId id="277" r:id="rId71"/>
    <p:sldId id="307" r:id="rId72"/>
    <p:sldId id="353" r:id="rId73"/>
    <p:sldId id="329" r:id="rId74"/>
    <p:sldId id="309" r:id="rId75"/>
    <p:sldId id="292" r:id="rId76"/>
    <p:sldId id="345" r:id="rId77"/>
    <p:sldId id="276" r:id="rId78"/>
    <p:sldId id="275" r:id="rId79"/>
    <p:sldId id="326" r:id="rId80"/>
    <p:sldId id="328" r:id="rId81"/>
    <p:sldId id="323" r:id="rId8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83659" autoAdjust="0"/>
  </p:normalViewPr>
  <p:slideViewPr>
    <p:cSldViewPr>
      <p:cViewPr>
        <p:scale>
          <a:sx n="66" d="100"/>
          <a:sy n="66" d="100"/>
        </p:scale>
        <p:origin x="-151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66733" cy="468154"/>
          </a:xfrm>
          <a:prstGeom prst="rect">
            <a:avLst/>
          </a:prstGeom>
        </p:spPr>
        <p:txBody>
          <a:bodyPr vert="horz" lIns="93924" tIns="46962" rIns="93924" bIns="46962" rtlCol="0"/>
          <a:lstStyle>
            <a:lvl1pPr algn="l">
              <a:defRPr sz="1300"/>
            </a:lvl1pPr>
          </a:lstStyle>
          <a:p>
            <a:endParaRPr lang="en-US"/>
          </a:p>
        </p:txBody>
      </p:sp>
      <p:sp>
        <p:nvSpPr>
          <p:cNvPr id="3" name="Date Placeholder 2"/>
          <p:cNvSpPr>
            <a:spLocks noGrp="1"/>
          </p:cNvSpPr>
          <p:nvPr>
            <p:ph type="dt" sz="quarter" idx="1"/>
          </p:nvPr>
        </p:nvSpPr>
        <p:spPr>
          <a:xfrm>
            <a:off x="4008706" y="0"/>
            <a:ext cx="3066733" cy="468154"/>
          </a:xfrm>
          <a:prstGeom prst="rect">
            <a:avLst/>
          </a:prstGeom>
        </p:spPr>
        <p:txBody>
          <a:bodyPr vert="horz" lIns="93924" tIns="46962" rIns="93924" bIns="46962" rtlCol="0"/>
          <a:lstStyle>
            <a:lvl1pPr algn="r">
              <a:defRPr sz="1300"/>
            </a:lvl1pPr>
          </a:lstStyle>
          <a:p>
            <a:fld id="{A47BB9AE-742A-4D7F-834F-1FE23FD134FD}" type="datetimeFigureOut">
              <a:rPr lang="en-US" smtClean="0"/>
              <a:pPr/>
              <a:t>10/25/2014</a:t>
            </a:fld>
            <a:endParaRPr lang="en-US"/>
          </a:p>
        </p:txBody>
      </p:sp>
      <p:sp>
        <p:nvSpPr>
          <p:cNvPr id="4" name="Footer Placeholder 3"/>
          <p:cNvSpPr>
            <a:spLocks noGrp="1"/>
          </p:cNvSpPr>
          <p:nvPr>
            <p:ph type="ftr" sz="quarter" idx="2"/>
          </p:nvPr>
        </p:nvSpPr>
        <p:spPr>
          <a:xfrm>
            <a:off x="2" y="8893296"/>
            <a:ext cx="3066733" cy="468154"/>
          </a:xfrm>
          <a:prstGeom prst="rect">
            <a:avLst/>
          </a:prstGeom>
        </p:spPr>
        <p:txBody>
          <a:bodyPr vert="horz" lIns="93924" tIns="46962" rIns="93924" bIns="46962" rtlCol="0" anchor="b"/>
          <a:lstStyle>
            <a:lvl1pPr algn="l">
              <a:defRPr sz="1300"/>
            </a:lvl1pPr>
          </a:lstStyle>
          <a:p>
            <a:endParaRPr lang="en-US"/>
          </a:p>
        </p:txBody>
      </p:sp>
      <p:sp>
        <p:nvSpPr>
          <p:cNvPr id="5" name="Slide Number Placeholder 4"/>
          <p:cNvSpPr>
            <a:spLocks noGrp="1"/>
          </p:cNvSpPr>
          <p:nvPr>
            <p:ph type="sldNum" sz="quarter" idx="3"/>
          </p:nvPr>
        </p:nvSpPr>
        <p:spPr>
          <a:xfrm>
            <a:off x="4008706" y="8893296"/>
            <a:ext cx="3066733" cy="468154"/>
          </a:xfrm>
          <a:prstGeom prst="rect">
            <a:avLst/>
          </a:prstGeom>
        </p:spPr>
        <p:txBody>
          <a:bodyPr vert="horz" lIns="93924" tIns="46962" rIns="93924" bIns="46962" rtlCol="0" anchor="b"/>
          <a:lstStyle>
            <a:lvl1pPr algn="r">
              <a:defRPr sz="1300"/>
            </a:lvl1pPr>
          </a:lstStyle>
          <a:p>
            <a:fld id="{AD9C3B1A-BB3B-4343-A961-E36AD108569C}" type="slidenum">
              <a:rPr lang="en-US" smtClean="0"/>
              <a:pPr/>
              <a:t>‹#›</a:t>
            </a:fld>
            <a:endParaRPr lang="en-US"/>
          </a:p>
        </p:txBody>
      </p:sp>
    </p:spTree>
    <p:extLst>
      <p:ext uri="{BB962C8B-B14F-4D97-AF65-F5344CB8AC3E}">
        <p14:creationId xmlns:p14="http://schemas.microsoft.com/office/powerpoint/2010/main" val="4292560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66733" cy="468154"/>
          </a:xfrm>
          <a:prstGeom prst="rect">
            <a:avLst/>
          </a:prstGeom>
        </p:spPr>
        <p:txBody>
          <a:bodyPr vert="horz" lIns="93924" tIns="46962" rIns="93924" bIns="46962" rtlCol="0"/>
          <a:lstStyle>
            <a:lvl1pPr algn="l">
              <a:defRPr sz="1300"/>
            </a:lvl1pPr>
          </a:lstStyle>
          <a:p>
            <a:endParaRPr lang="en-US"/>
          </a:p>
        </p:txBody>
      </p:sp>
      <p:sp>
        <p:nvSpPr>
          <p:cNvPr id="3" name="Date Placeholder 2"/>
          <p:cNvSpPr>
            <a:spLocks noGrp="1"/>
          </p:cNvSpPr>
          <p:nvPr>
            <p:ph type="dt" idx="1"/>
          </p:nvPr>
        </p:nvSpPr>
        <p:spPr>
          <a:xfrm>
            <a:off x="4008706" y="0"/>
            <a:ext cx="3066733" cy="468154"/>
          </a:xfrm>
          <a:prstGeom prst="rect">
            <a:avLst/>
          </a:prstGeom>
        </p:spPr>
        <p:txBody>
          <a:bodyPr vert="horz" lIns="93924" tIns="46962" rIns="93924" bIns="46962" rtlCol="0"/>
          <a:lstStyle>
            <a:lvl1pPr algn="r">
              <a:defRPr sz="1300"/>
            </a:lvl1pPr>
          </a:lstStyle>
          <a:p>
            <a:fld id="{C71B45D2-F894-435F-9FC5-3FAEFA65C784}" type="datetimeFigureOut">
              <a:rPr lang="en-US" smtClean="0"/>
              <a:pPr/>
              <a:t>10/25/2014</a:t>
            </a:fld>
            <a:endParaRPr lang="en-US"/>
          </a:p>
        </p:txBody>
      </p:sp>
      <p:sp>
        <p:nvSpPr>
          <p:cNvPr id="4" name="Slide Image Placeholder 3"/>
          <p:cNvSpPr>
            <a:spLocks noGrp="1" noRot="1" noChangeAspect="1"/>
          </p:cNvSpPr>
          <p:nvPr>
            <p:ph type="sldImg" idx="2"/>
          </p:nvPr>
        </p:nvSpPr>
        <p:spPr>
          <a:xfrm>
            <a:off x="1198563" y="703263"/>
            <a:ext cx="4679950" cy="3509962"/>
          </a:xfrm>
          <a:prstGeom prst="rect">
            <a:avLst/>
          </a:prstGeom>
          <a:noFill/>
          <a:ln w="12700">
            <a:solidFill>
              <a:prstClr val="black"/>
            </a:solidFill>
          </a:ln>
        </p:spPr>
        <p:txBody>
          <a:bodyPr vert="horz" lIns="93924" tIns="46962" rIns="93924" bIns="46962"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24" tIns="46962" rIns="93924" bIns="469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93296"/>
            <a:ext cx="3066733" cy="468154"/>
          </a:xfrm>
          <a:prstGeom prst="rect">
            <a:avLst/>
          </a:prstGeom>
        </p:spPr>
        <p:txBody>
          <a:bodyPr vert="horz" lIns="93924" tIns="46962" rIns="93924" bIns="46962" rtlCol="0" anchor="b"/>
          <a:lstStyle>
            <a:lvl1pPr algn="l">
              <a:defRPr sz="1300"/>
            </a:lvl1pPr>
          </a:lstStyle>
          <a:p>
            <a:endParaRPr lang="en-US"/>
          </a:p>
        </p:txBody>
      </p:sp>
      <p:sp>
        <p:nvSpPr>
          <p:cNvPr id="7" name="Slide Number Placeholder 6"/>
          <p:cNvSpPr>
            <a:spLocks noGrp="1"/>
          </p:cNvSpPr>
          <p:nvPr>
            <p:ph type="sldNum" sz="quarter" idx="5"/>
          </p:nvPr>
        </p:nvSpPr>
        <p:spPr>
          <a:xfrm>
            <a:off x="4008706" y="8893296"/>
            <a:ext cx="3066733" cy="468154"/>
          </a:xfrm>
          <a:prstGeom prst="rect">
            <a:avLst/>
          </a:prstGeom>
        </p:spPr>
        <p:txBody>
          <a:bodyPr vert="horz" lIns="93924" tIns="46962" rIns="93924" bIns="46962" rtlCol="0" anchor="b"/>
          <a:lstStyle>
            <a:lvl1pPr algn="r">
              <a:defRPr sz="1300"/>
            </a:lvl1pPr>
          </a:lstStyle>
          <a:p>
            <a:fld id="{0F2E1AC0-1254-4253-B924-F07E55AC9825}" type="slidenum">
              <a:rPr lang="en-US" smtClean="0"/>
              <a:pPr/>
              <a:t>‹#›</a:t>
            </a:fld>
            <a:endParaRPr lang="en-US"/>
          </a:p>
        </p:txBody>
      </p:sp>
    </p:spTree>
    <p:extLst>
      <p:ext uri="{BB962C8B-B14F-4D97-AF65-F5344CB8AC3E}">
        <p14:creationId xmlns:p14="http://schemas.microsoft.com/office/powerpoint/2010/main" val="1471105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youtube.com/watch?v=L2LLM38bHDY"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www.civilwarhome.com/foxspref.htm" TargetMode="External"/><Relationship Id="rId3" Type="http://schemas.openxmlformats.org/officeDocument/2006/relationships/hyperlink" Target="http://www.sonsofconfederateveterans.blogspot.com/2012/04/death-toll-from-lincolns-war-rises.html" TargetMode="External"/><Relationship Id="rId7" Type="http://schemas.openxmlformats.org/officeDocument/2006/relationships/hyperlink" Target="http://www.ericfoner.com/"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www2.binghamton.edu/history/docs/Hacker_CW_dead.pdf" TargetMode="External"/><Relationship Id="rId11" Type="http://schemas.openxmlformats.org/officeDocument/2006/relationships/hyperlink" Target="http://www.nytimes.com/2012/04/03/science/civil-war-toll-up-by-20-percent-in-new-estimate.html?pagewanted=1&amp;_r=1&amp;adxnnl=1&amp;adxnnlx=1333743588-oxZzlMVNEz4gKUZD5rQ3ag" TargetMode="External"/><Relationship Id="rId5" Type="http://schemas.openxmlformats.org/officeDocument/2006/relationships/hyperlink" Target="http://opinionator.blogs.nytimes.com/2011/09/20/recounting-the-dead/" TargetMode="External"/><Relationship Id="rId10" Type="http://schemas.openxmlformats.org/officeDocument/2006/relationships/hyperlink" Target="http://www.pop.umn.edu/" TargetMode="External"/><Relationship Id="rId4" Type="http://schemas.openxmlformats.org/officeDocument/2006/relationships/hyperlink" Target="http://topics.nytimes.com/topics/reference/timestopics/subjects/c/civil_war_us_/index.html?inline=nyt-classifier" TargetMode="External"/><Relationship Id="rId9" Type="http://schemas.openxmlformats.org/officeDocument/2006/relationships/hyperlink" Target="http://archive.org/stream/numbersandlosse00livegoo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topics.nytimes.com/topics/reference/timestopics/subjects/c/civil_war_us_/index.html?inline=nyt-classifier"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opinionator.blogs.nytimes.com/2011/09/20/recounting-the-dea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en.wikipedia.org/wiki/Latin_America" TargetMode="External"/><Relationship Id="rId13" Type="http://schemas.openxmlformats.org/officeDocument/2006/relationships/hyperlink" Target="http://en.wikipedia.org/wiki/Hectare" TargetMode="External"/><Relationship Id="rId3" Type="http://schemas.openxmlformats.org/officeDocument/2006/relationships/hyperlink" Target="http://en.wikipedia.org/wiki/Spain" TargetMode="External"/><Relationship Id="rId7" Type="http://schemas.openxmlformats.org/officeDocument/2006/relationships/hyperlink" Target="http://en.wikipedia.org/wiki/United_States" TargetMode="External"/><Relationship Id="rId12" Type="http://schemas.openxmlformats.org/officeDocument/2006/relationships/hyperlink" Target="http://en.wikipedia.org/wiki/Acre" TargetMode="External"/><Relationship Id="rId17" Type="http://schemas.openxmlformats.org/officeDocument/2006/relationships/hyperlink" Target="http://en.wikipedia.org/wiki/Square_mile" TargetMode="External"/><Relationship Id="rId2" Type="http://schemas.openxmlformats.org/officeDocument/2006/relationships/slide" Target="../slides/slide10.xml"/><Relationship Id="rId16" Type="http://schemas.openxmlformats.org/officeDocument/2006/relationships/hyperlink" Target="http://en.wikipedia.org/wiki/Wikipedia:IPA_for_English" TargetMode="External"/><Relationship Id="rId1" Type="http://schemas.openxmlformats.org/officeDocument/2006/relationships/notesMaster" Target="../notesMasters/notesMaster1.xml"/><Relationship Id="rId6" Type="http://schemas.openxmlformats.org/officeDocument/2006/relationships/hyperlink" Target="http://en.wikipedia.org/wiki/Surveying" TargetMode="External"/><Relationship Id="rId11" Type="http://schemas.openxmlformats.org/officeDocument/2006/relationships/hyperlink" Target="http://en.wikipedia.org/wiki/Stephen_F._Austin" TargetMode="External"/><Relationship Id="rId5" Type="http://schemas.openxmlformats.org/officeDocument/2006/relationships/hyperlink" Target="http://en.wikipedia.org/wiki/Length" TargetMode="External"/><Relationship Id="rId15" Type="http://schemas.openxmlformats.org/officeDocument/2006/relationships/hyperlink" Target="http://en.wikipedia.org/w/index.php?title=Spanish_customary_units&amp;action=edit&amp;section=2" TargetMode="External"/><Relationship Id="rId10" Type="http://schemas.openxmlformats.org/officeDocument/2006/relationships/hyperlink" Target="http://en.wikipedia.org/wiki/Area" TargetMode="External"/><Relationship Id="rId4" Type="http://schemas.openxmlformats.org/officeDocument/2006/relationships/hyperlink" Target="http://en.wikipedia.org/wiki/Units_of_measurement" TargetMode="External"/><Relationship Id="rId9" Type="http://schemas.openxmlformats.org/officeDocument/2006/relationships/hyperlink" Target="http://en.wikipedia.org/wiki/Texas" TargetMode="External"/><Relationship Id="rId14" Type="http://schemas.openxmlformats.org/officeDocument/2006/relationships/hyperlink" Target="http://en.wikipedia.org/wiki/Board_foo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1</a:t>
            </a:fld>
            <a:endParaRPr lang="en-US" dirty="0"/>
          </a:p>
        </p:txBody>
      </p:sp>
    </p:spTree>
    <p:extLst>
      <p:ext uri="{BB962C8B-B14F-4D97-AF65-F5344CB8AC3E}">
        <p14:creationId xmlns:p14="http://schemas.microsoft.com/office/powerpoint/2010/main" val="3202084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The immigrants bought land in the State of São Paulo at 22 cents an acre, and in the States of </a:t>
            </a:r>
            <a:r>
              <a:rPr lang="en-US" sz="1300" dirty="0" err="1"/>
              <a:t>Pará</a:t>
            </a:r>
            <a:r>
              <a:rPr lang="en-US" sz="1300" dirty="0"/>
              <a:t>, </a:t>
            </a:r>
            <a:r>
              <a:rPr lang="en-US" sz="1300" dirty="0" err="1"/>
              <a:t>Espírito</a:t>
            </a:r>
            <a:r>
              <a:rPr lang="en-US" sz="1300" dirty="0"/>
              <a:t> Santo, Bahia, Rio de Janeiro and Santa </a:t>
            </a:r>
            <a:r>
              <a:rPr lang="en-US" sz="1300" dirty="0" err="1"/>
              <a:t>Catarina</a:t>
            </a:r>
            <a:r>
              <a:rPr lang="en-US" sz="1300" dirty="0"/>
              <a:t>; some went to </a:t>
            </a:r>
            <a:r>
              <a:rPr lang="en-US" sz="1300" dirty="0" err="1"/>
              <a:t>Santarém</a:t>
            </a:r>
            <a:r>
              <a:rPr lang="en-US" sz="1300" dirty="0"/>
              <a:t>, </a:t>
            </a:r>
            <a:r>
              <a:rPr lang="en-US" sz="1300" dirty="0" err="1"/>
              <a:t>Pará</a:t>
            </a:r>
            <a:r>
              <a:rPr lang="en-US" sz="1300" dirty="0"/>
              <a:t> State, the Vale do Rio </a:t>
            </a:r>
            <a:r>
              <a:rPr lang="en-US" sz="1300" dirty="0" err="1"/>
              <a:t>Doce</a:t>
            </a:r>
            <a:r>
              <a:rPr lang="en-US" sz="1300" dirty="0"/>
              <a:t> region as well as to </a:t>
            </a:r>
            <a:r>
              <a:rPr lang="en-US" sz="1300" dirty="0" err="1"/>
              <a:t>Iguape</a:t>
            </a:r>
            <a:r>
              <a:rPr lang="en-US" sz="1300" dirty="0"/>
              <a:t> and most to Vila Santa Bárbara. The community that grew up around Vila Santa Bárbara was the most important and would grow into Americana, now an important textile center. </a:t>
            </a:r>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15</a:t>
            </a:fld>
            <a:endParaRPr lang="en-US"/>
          </a:p>
        </p:txBody>
      </p:sp>
    </p:spTree>
    <p:extLst>
      <p:ext uri="{BB962C8B-B14F-4D97-AF65-F5344CB8AC3E}">
        <p14:creationId xmlns:p14="http://schemas.microsoft.com/office/powerpoint/2010/main" val="106029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16</a:t>
            </a:fld>
            <a:endParaRPr lang="en-US"/>
          </a:p>
        </p:txBody>
      </p:sp>
    </p:spTree>
    <p:extLst>
      <p:ext uri="{BB962C8B-B14F-4D97-AF65-F5344CB8AC3E}">
        <p14:creationId xmlns:p14="http://schemas.microsoft.com/office/powerpoint/2010/main" val="2977439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20</a:t>
            </a:fld>
            <a:endParaRPr lang="en-US"/>
          </a:p>
        </p:txBody>
      </p:sp>
    </p:spTree>
    <p:extLst>
      <p:ext uri="{BB962C8B-B14F-4D97-AF65-F5344CB8AC3E}">
        <p14:creationId xmlns:p14="http://schemas.microsoft.com/office/powerpoint/2010/main" val="256216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God’s Acre – Yard associated</a:t>
            </a:r>
            <a:r>
              <a:rPr lang="en-US" baseline="0" dirty="0" smtClean="0"/>
              <a:t> with a church</a:t>
            </a:r>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41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
            </a:r>
            <a:br>
              <a:rPr lang="en-US" sz="1300" dirty="0"/>
            </a:br>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42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Source:</a:t>
            </a:r>
            <a:r>
              <a:rPr lang="en-US" baseline="0" smtClean="0"/>
              <a:t> </a:t>
            </a:r>
            <a:r>
              <a:rPr lang="en-US" smtClean="0">
                <a:hlinkClick r:id="rId3"/>
              </a:rPr>
              <a:t>http://www.youtube.com/watch?v=L2LLM38bHDY</a:t>
            </a:r>
            <a:r>
              <a:rPr lang="en-US" smtClean="0"/>
              <a:t> </a:t>
            </a:r>
          </a:p>
        </p:txBody>
      </p:sp>
      <p:sp>
        <p:nvSpPr>
          <p:cNvPr id="4" name="Slide Number Placeholder 3"/>
          <p:cNvSpPr>
            <a:spLocks noGrp="1"/>
          </p:cNvSpPr>
          <p:nvPr>
            <p:ph type="sldNum" sz="quarter" idx="10"/>
          </p:nvPr>
        </p:nvSpPr>
        <p:spPr/>
        <p:txBody>
          <a:bodyPr/>
          <a:lstStyle/>
          <a:p>
            <a:fld id="{0F2E1AC0-1254-4253-B924-F07E55AC9825}" type="slidenum">
              <a:rPr lang="en-US" smtClean="0"/>
              <a:pPr/>
              <a:t>50</a:t>
            </a:fld>
            <a:endParaRPr lang="en-US"/>
          </a:p>
        </p:txBody>
      </p:sp>
    </p:spTree>
    <p:extLst>
      <p:ext uri="{BB962C8B-B14F-4D97-AF65-F5344CB8AC3E}">
        <p14:creationId xmlns:p14="http://schemas.microsoft.com/office/powerpoint/2010/main" val="392085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b="1" i="1" dirty="0" smtClean="0"/>
              <a:t>154 Masonic Families Founded A City Of 170,000 In Brazil</a:t>
            </a:r>
            <a:r>
              <a:rPr lang="en-US" dirty="0" smtClean="0"/>
              <a:t> </a:t>
            </a:r>
            <a:br>
              <a:rPr lang="en-US" dirty="0" smtClean="0"/>
            </a:br>
            <a:r>
              <a:rPr lang="en-US" b="1" dirty="0" smtClean="0"/>
              <a:t>Walter J. Klein, 32°</a:t>
            </a:r>
            <a:r>
              <a:rPr lang="en-US" dirty="0" smtClean="0"/>
              <a:t> </a:t>
            </a:r>
            <a:br>
              <a:rPr lang="en-US" dirty="0" smtClean="0"/>
            </a:br>
            <a:r>
              <a:rPr lang="en-US" dirty="0" smtClean="0"/>
              <a:t>5009 </a:t>
            </a:r>
            <a:r>
              <a:rPr lang="en-US" dirty="0" err="1" smtClean="0"/>
              <a:t>Gamton</a:t>
            </a:r>
            <a:r>
              <a:rPr lang="en-US" dirty="0" smtClean="0"/>
              <a:t> Court </a:t>
            </a:r>
            <a:br>
              <a:rPr lang="en-US" dirty="0" smtClean="0"/>
            </a:br>
            <a:r>
              <a:rPr lang="en-US" dirty="0" smtClean="0"/>
              <a:t>Charlotte, NC 28226-7920</a:t>
            </a:r>
          </a:p>
          <a:p>
            <a:endParaRPr lang="en-US" i="1" dirty="0"/>
          </a:p>
          <a:p>
            <a:r>
              <a:rPr lang="en-US" i="1" dirty="0"/>
              <a:t>The entrance to Americana, a Brazilian city founded in 1865</a:t>
            </a:r>
            <a:r>
              <a:rPr lang="en-US" dirty="0" smtClean="0"/>
              <a:t> </a:t>
            </a:r>
            <a:br>
              <a:rPr lang="en-US" dirty="0" smtClean="0"/>
            </a:br>
            <a:r>
              <a:rPr lang="en-US" i="1" dirty="0"/>
              <a:t>by Confederate emigrants, most of them Freemasons, is marked</a:t>
            </a:r>
            <a:r>
              <a:rPr lang="en-US" dirty="0" smtClean="0"/>
              <a:t> </a:t>
            </a:r>
            <a:br>
              <a:rPr lang="en-US" dirty="0" smtClean="0"/>
            </a:br>
            <a:r>
              <a:rPr lang="en-US" i="1" dirty="0"/>
              <a:t>by a large Square and Compasses monument with descriptive plaque.</a:t>
            </a:r>
            <a:r>
              <a:rPr lang="en-US" dirty="0" smtClean="0"/>
              <a:t> </a:t>
            </a:r>
            <a:r>
              <a:rPr lang="en-US" b="1" i="1" dirty="0" smtClean="0"/>
              <a:t>Cast of Characters, All Masons:</a:t>
            </a:r>
            <a:r>
              <a:rPr lang="en-US" dirty="0" smtClean="0"/>
              <a:t> </a:t>
            </a:r>
            <a:br>
              <a:rPr lang="en-US" dirty="0" smtClean="0"/>
            </a:br>
            <a:r>
              <a:rPr lang="en-US" b="1" dirty="0" smtClean="0"/>
              <a:t>Dom Pedro II</a:t>
            </a:r>
            <a:r>
              <a:rPr lang="en-US" dirty="0" smtClean="0"/>
              <a:t>, last Emperor of Brazil </a:t>
            </a:r>
            <a:br>
              <a:rPr lang="en-US" dirty="0" smtClean="0"/>
            </a:br>
            <a:r>
              <a:rPr lang="en-US" b="1" dirty="0" smtClean="0"/>
              <a:t>William Hutchinson Norris</a:t>
            </a:r>
            <a:r>
              <a:rPr lang="en-US" dirty="0" smtClean="0"/>
              <a:t>, Colonel in the Mexican War, Alabama State Senator, and Grand Master </a:t>
            </a:r>
            <a:br>
              <a:rPr lang="en-US" dirty="0" smtClean="0"/>
            </a:br>
            <a:r>
              <a:rPr lang="en-US" b="1" dirty="0" smtClean="0"/>
              <a:t>Unknown Union officer</a:t>
            </a:r>
            <a:r>
              <a:rPr lang="en-US" dirty="0" smtClean="0"/>
              <a:t> who, because of a widow’s use of a Masonic sign, saved the gold buried by Colonel William Norris </a:t>
            </a:r>
            <a:br>
              <a:rPr lang="en-US" dirty="0" smtClean="0"/>
            </a:br>
            <a:r>
              <a:rPr lang="en-US" b="1" dirty="0" smtClean="0"/>
              <a:t>Charles Nathan</a:t>
            </a:r>
            <a:r>
              <a:rPr lang="en-US" dirty="0" smtClean="0"/>
              <a:t>, British merchant in Rio </a:t>
            </a:r>
            <a:br>
              <a:rPr lang="en-US" dirty="0" smtClean="0"/>
            </a:br>
            <a:r>
              <a:rPr lang="en-US" b="1" dirty="0" smtClean="0"/>
              <a:t>Tavares </a:t>
            </a:r>
            <a:r>
              <a:rPr lang="en-US" b="1" dirty="0" err="1" smtClean="0"/>
              <a:t>Bastos</a:t>
            </a:r>
            <a:r>
              <a:rPr lang="en-US" dirty="0" smtClean="0"/>
              <a:t>, adviser to the Emperor of Brazil </a:t>
            </a:r>
            <a:br>
              <a:rPr lang="en-US" dirty="0" smtClean="0"/>
            </a:br>
            <a:r>
              <a:rPr lang="en-US" b="1" dirty="0" smtClean="0"/>
              <a:t>Joachim Maria </a:t>
            </a:r>
            <a:r>
              <a:rPr lang="en-US" b="1" dirty="0" err="1" smtClean="0"/>
              <a:t>Saldaña</a:t>
            </a:r>
            <a:r>
              <a:rPr lang="en-US" b="1" dirty="0" smtClean="0"/>
              <a:t> </a:t>
            </a:r>
            <a:r>
              <a:rPr lang="en-US" b="1" dirty="0" err="1" smtClean="0"/>
              <a:t>Mariño</a:t>
            </a:r>
            <a:r>
              <a:rPr lang="en-US" dirty="0" smtClean="0"/>
              <a:t>, Grand Master of the Emperor Dom Pedro’s branch of Freemasonry </a:t>
            </a:r>
            <a:br>
              <a:rPr lang="en-US" dirty="0" smtClean="0"/>
            </a:br>
            <a:r>
              <a:rPr lang="en-US" b="1" dirty="0" smtClean="0"/>
              <a:t>Dr. Russell McCord</a:t>
            </a:r>
            <a:r>
              <a:rPr lang="en-US" dirty="0" smtClean="0"/>
              <a:t>, whose certificates prove the Masonic-Brazilian partnership </a:t>
            </a:r>
            <a:br>
              <a:rPr lang="en-US" dirty="0" smtClean="0"/>
            </a:br>
            <a:r>
              <a:rPr lang="en-US" b="1" i="1" dirty="0" smtClean="0"/>
              <a:t>And these non-Masons:</a:t>
            </a:r>
            <a:r>
              <a:rPr lang="en-US" dirty="0" smtClean="0"/>
              <a:t> </a:t>
            </a:r>
            <a:br>
              <a:rPr lang="en-US" dirty="0" smtClean="0"/>
            </a:br>
            <a:r>
              <a:rPr lang="en-US" b="1" dirty="0" smtClean="0"/>
              <a:t>Patrick Fields</a:t>
            </a:r>
            <a:r>
              <a:rPr lang="en-US" dirty="0" smtClean="0"/>
              <a:t>, North Carolinian teacher, who recently rediscovered a Brazilian city of 170,000 founded in 1865 by Confederate Masons </a:t>
            </a:r>
            <a:br>
              <a:rPr lang="en-US" dirty="0" smtClean="0"/>
            </a:br>
            <a:r>
              <a:rPr lang="en-US" b="1" dirty="0" smtClean="0"/>
              <a:t>William Lowndes Yancey</a:t>
            </a:r>
            <a:r>
              <a:rPr lang="en-US" dirty="0" smtClean="0"/>
              <a:t>, Senator from Alabama, Confederate firebrand, and “Voice of the Secession” </a:t>
            </a:r>
            <a:br>
              <a:rPr lang="en-US" dirty="0" smtClean="0"/>
            </a:br>
            <a:r>
              <a:rPr lang="en-US" b="1" dirty="0" smtClean="0"/>
              <a:t>Margaret Mitchell</a:t>
            </a:r>
            <a:r>
              <a:rPr lang="en-US" dirty="0" smtClean="0"/>
              <a:t>, author of Gone with the Wind, who put it in Scarlet O’Hara’s head to flee to Latin America </a:t>
            </a:r>
            <a:br>
              <a:rPr lang="en-US" dirty="0" smtClean="0"/>
            </a:br>
            <a:r>
              <a:rPr lang="en-US" b="1" dirty="0" smtClean="0"/>
              <a:t>General Robert E. Lee</a:t>
            </a:r>
            <a:r>
              <a:rPr lang="en-US" dirty="0" smtClean="0"/>
              <a:t>, who urged Confederates not to move to Brazil </a:t>
            </a:r>
            <a:br>
              <a:rPr lang="en-US" dirty="0" smtClean="0"/>
            </a:br>
            <a:r>
              <a:rPr lang="en-US" dirty="0" smtClean="0"/>
              <a:t>....Surviving Confederate soldiers returned home to families in misery, their livestock consumed, money worthless, railroads and factories destroyed, boats swept from their waters, clothes and food gone. When some of these who were Masons heard of a “New South” with undeveloped land for 22 cents an acre, its emperor a Brother Master Mason, and better cotton than North America’s, they packed up and moved to Brazil. We know at least 154 families began the migration in 1865 from Texas, Alabama, and South Carolina to Brazil, and between 2,000 and 4,000 more moved to Brazil during the next 10 years. </a:t>
            </a:r>
            <a:br>
              <a:rPr lang="en-US" dirty="0" smtClean="0"/>
            </a:br>
            <a:r>
              <a:rPr lang="en-US" dirty="0" smtClean="0"/>
              <a:t>....One was Colonel William H. Norris who had a small fortune in gold buried in his Perry County, Alabama, yard. A Union officer stopped his men from digging it up after Norris’s wife shook the officer’s hand </a:t>
            </a:r>
            <a:r>
              <a:rPr lang="en-US" dirty="0" err="1" smtClean="0"/>
              <a:t>Masonically</a:t>
            </a:r>
            <a:r>
              <a:rPr lang="en-US" dirty="0" smtClean="0"/>
              <a:t>. With that gold, Colonel Norris bought 500 acres and established an infant community. That spot in Brazil was to become the largest Confederate settlement in South America. It is near Santa Barbara, southeast of the city of Sao Paulo, Brazil. </a:t>
            </a:r>
            <a:br>
              <a:rPr lang="en-US" dirty="0" smtClean="0"/>
            </a:br>
            <a:r>
              <a:rPr lang="en-US" dirty="0" smtClean="0"/>
              <a:t>....Norris and his Brethren founded George Washington Lodge in their little village that was soon named Americana by their neighbors. What began this exodus as a Masonic event in history? Actually, a Mason named Robert W. Lewis of Virginia wrote Robert E. Lee asking his opinion about Confederates leaving the country. Lee answered, “The South requires the presence of her sons…to sustain and restore her.” Then he wrote, “In answer to your question as to what portion I hold in the order of Masons, I have to reply that I am not a Mason and have never belonged to the society.” </a:t>
            </a:r>
            <a:br>
              <a:rPr lang="en-US" dirty="0" smtClean="0"/>
            </a:br>
            <a:r>
              <a:rPr lang="en-US" dirty="0" smtClean="0"/>
              <a:t>....Lewis and other Masons knew Freemasonry was alive and well in Brazil, living hand-in-glove with its Protestant community, especially Presbyterians. Encouragement came from Brother Charles Nathan, a member of the Brazilian immigration society who helped arrange passage for Southerners via New Orleans. Nathan was a British merchant in Rio de Janeiro who had lived in New Orleans, Louisiana. He apparently worked with Reverend Ballard S. Bunn who led migrants to another colony near Americana. </a:t>
            </a:r>
            <a:br>
              <a:rPr lang="en-US" dirty="0" smtClean="0"/>
            </a:br>
            <a:r>
              <a:rPr lang="en-US" b="1" dirty="0" smtClean="0"/>
              <a:t>Dom Pedro II, Emperor of Brazil, a Freemason whose father was a</a:t>
            </a:r>
            <a:r>
              <a:rPr lang="en-US" dirty="0" smtClean="0"/>
              <a:t> </a:t>
            </a:r>
            <a:br>
              <a:rPr lang="en-US" dirty="0" smtClean="0"/>
            </a:br>
            <a:r>
              <a:rPr lang="en-US" b="1" dirty="0" smtClean="0"/>
              <a:t>Grand Master, is pictured here as a young man.</a:t>
            </a:r>
            <a:endParaRPr lang="en-US" dirty="0" smtClean="0"/>
          </a:p>
          <a:p>
            <a:r>
              <a:rPr lang="en-US" dirty="0" smtClean="0"/>
              <a:t>....The most encouragement, though, came from Brother </a:t>
            </a:r>
            <a:r>
              <a:rPr lang="en-US" dirty="0" err="1" smtClean="0"/>
              <a:t>Taveres</a:t>
            </a:r>
            <a:r>
              <a:rPr lang="en-US" dirty="0" smtClean="0"/>
              <a:t> </a:t>
            </a:r>
            <a:r>
              <a:rPr lang="en-US" dirty="0" err="1" smtClean="0"/>
              <a:t>Bastos</a:t>
            </a:r>
            <a:r>
              <a:rPr lang="en-US" dirty="0" smtClean="0"/>
              <a:t>, founder of the immigration society and confidant of the Emperor of Brazil whose father, Dom Pedro I, was Grand Master. His close friend was Reverend James Cooley Fletcher, Presbyterian minister and First Secretary of the U. S. Legation in Brazil. Together, they had the ears of intellectuals, educators, statesmen, liberals, and the Emperor himself. They actively promoted close United States–Brazil relations, including migration and agricultural/industrial development. When Confederate Masons communicated their distress, these leaders were ready to help. </a:t>
            </a:r>
            <a:br>
              <a:rPr lang="en-US" dirty="0" smtClean="0"/>
            </a:br>
            <a:r>
              <a:rPr lang="en-US" dirty="0" smtClean="0"/>
              <a:t>....Joachim Maria </a:t>
            </a:r>
            <a:r>
              <a:rPr lang="en-US" dirty="0" err="1" smtClean="0"/>
              <a:t>Saldaña</a:t>
            </a:r>
            <a:r>
              <a:rPr lang="en-US" dirty="0" smtClean="0"/>
              <a:t> </a:t>
            </a:r>
            <a:r>
              <a:rPr lang="en-US" dirty="0" err="1" smtClean="0"/>
              <a:t>Mariño</a:t>
            </a:r>
            <a:r>
              <a:rPr lang="en-US" dirty="0" smtClean="0"/>
              <a:t> was a friend of </a:t>
            </a:r>
            <a:r>
              <a:rPr lang="en-US" dirty="0" err="1" smtClean="0"/>
              <a:t>Taveres</a:t>
            </a:r>
            <a:r>
              <a:rPr lang="en-US" dirty="0" smtClean="0"/>
              <a:t> </a:t>
            </a:r>
            <a:r>
              <a:rPr lang="en-US" dirty="0" err="1" smtClean="0"/>
              <a:t>Bastos</a:t>
            </a:r>
            <a:r>
              <a:rPr lang="en-US" dirty="0" smtClean="0"/>
              <a:t>. He was a co-editor of a liberal Rio newspaper. </a:t>
            </a:r>
            <a:r>
              <a:rPr lang="en-US" dirty="0" err="1" smtClean="0"/>
              <a:t>Mariño</a:t>
            </a:r>
            <a:r>
              <a:rPr lang="en-US" dirty="0" smtClean="0"/>
              <a:t> was Grand Master of the Grande </a:t>
            </a:r>
            <a:r>
              <a:rPr lang="en-US" dirty="0" err="1" smtClean="0"/>
              <a:t>Oriente</a:t>
            </a:r>
            <a:r>
              <a:rPr lang="en-US" dirty="0" smtClean="0"/>
              <a:t> do </a:t>
            </a:r>
            <a:r>
              <a:rPr lang="en-US" dirty="0" err="1" smtClean="0"/>
              <a:t>Brasil</a:t>
            </a:r>
            <a:r>
              <a:rPr lang="en-US" dirty="0" smtClean="0"/>
              <a:t> </a:t>
            </a:r>
            <a:r>
              <a:rPr lang="en-US" dirty="0" err="1" smtClean="0"/>
              <a:t>ao</a:t>
            </a:r>
            <a:r>
              <a:rPr lang="en-US" dirty="0" smtClean="0"/>
              <a:t> Vale dos </a:t>
            </a:r>
            <a:r>
              <a:rPr lang="en-US" dirty="0" err="1" smtClean="0"/>
              <a:t>Beneditinos</a:t>
            </a:r>
            <a:r>
              <a:rPr lang="en-US" dirty="0" smtClean="0"/>
              <a:t>, the Emperor’s branch of Freemasonry. Happily, he was also President of Sao Paulo, the province where Americana was born and flourished. </a:t>
            </a:r>
            <a:br>
              <a:rPr lang="en-US" dirty="0" smtClean="0"/>
            </a:br>
            <a:r>
              <a:rPr lang="en-US" dirty="0" smtClean="0"/>
              <a:t>....Dr. Russell McCord was a migrant from Alabama who settled in the town of </a:t>
            </a:r>
            <a:r>
              <a:rPr lang="en-US" dirty="0" err="1" smtClean="0"/>
              <a:t>Macaé</a:t>
            </a:r>
            <a:r>
              <a:rPr lang="en-US" dirty="0" smtClean="0"/>
              <a:t>. </a:t>
            </a:r>
            <a:r>
              <a:rPr lang="en-US" dirty="0" err="1" smtClean="0"/>
              <a:t>Saldaña</a:t>
            </a:r>
            <a:r>
              <a:rPr lang="en-US" dirty="0" smtClean="0"/>
              <a:t> </a:t>
            </a:r>
            <a:r>
              <a:rPr lang="en-US" dirty="0" err="1" smtClean="0"/>
              <a:t>Mariño</a:t>
            </a:r>
            <a:r>
              <a:rPr lang="en-US" dirty="0" smtClean="0"/>
              <a:t> signed McCord’s Masonic certificates for the years 1872, 1874, 1875, and 1879. These documents comprise the best records of the U.S. Confederate Masonic–Brazilian partnership. Scottish Rite Masons will be particularly attracted to </a:t>
            </a:r>
            <a:r>
              <a:rPr lang="en-US" dirty="0" err="1" smtClean="0"/>
              <a:t>Saldaña</a:t>
            </a:r>
            <a:r>
              <a:rPr lang="en-US" dirty="0" smtClean="0"/>
              <a:t> </a:t>
            </a:r>
            <a:r>
              <a:rPr lang="en-US" dirty="0" err="1" smtClean="0"/>
              <a:t>Mariño</a:t>
            </a:r>
            <a:r>
              <a:rPr lang="en-US" dirty="0" smtClean="0"/>
              <a:t> because of his activity in the mid-1860s in the cause of separation of church and state. </a:t>
            </a:r>
          </a:p>
          <a:p>
            <a:r>
              <a:rPr lang="en-US" dirty="0" smtClean="0"/>
              <a:t/>
            </a:r>
            <a:br>
              <a:rPr lang="en-US" dirty="0" smtClean="0"/>
            </a:br>
            <a:r>
              <a:rPr lang="en-US" b="1" dirty="0" smtClean="0"/>
              <a:t>A Confederate grave in the Brazilian city of Americana</a:t>
            </a:r>
            <a:r>
              <a:rPr lang="en-US" dirty="0" smtClean="0"/>
              <a:t> </a:t>
            </a:r>
            <a:br>
              <a:rPr lang="en-US" dirty="0" smtClean="0"/>
            </a:br>
            <a:r>
              <a:rPr lang="en-US" b="1" dirty="0" smtClean="0"/>
              <a:t>bears a prominent Square and Compasses.</a:t>
            </a:r>
            <a:endParaRPr lang="en-US" dirty="0" smtClean="0"/>
          </a:p>
          <a:p>
            <a:r>
              <a:rPr lang="en-US" dirty="0" smtClean="0"/>
              <a:t>....Dr. McCord’s Masonic documents are historic in another way. A second signer was the eminent José Maria da Silva </a:t>
            </a:r>
            <a:r>
              <a:rPr lang="en-US" dirty="0" err="1" smtClean="0"/>
              <a:t>Paraños</a:t>
            </a:r>
            <a:r>
              <a:rPr lang="en-US" dirty="0" smtClean="0"/>
              <a:t>, best known as the </a:t>
            </a:r>
            <a:r>
              <a:rPr lang="en-US" dirty="0" err="1" smtClean="0"/>
              <a:t>Visconde</a:t>
            </a:r>
            <a:r>
              <a:rPr lang="en-US" dirty="0" smtClean="0"/>
              <a:t> do Rio </a:t>
            </a:r>
            <a:r>
              <a:rPr lang="en-US" dirty="0" err="1" smtClean="0"/>
              <a:t>Branco</a:t>
            </a:r>
            <a:r>
              <a:rPr lang="en-US" dirty="0" smtClean="0"/>
              <a:t>. He was Grand Master of the Grande </a:t>
            </a:r>
            <a:r>
              <a:rPr lang="en-US" dirty="0" err="1" smtClean="0"/>
              <a:t>Oriente</a:t>
            </a:r>
            <a:r>
              <a:rPr lang="en-US" dirty="0" smtClean="0"/>
              <a:t> do </a:t>
            </a:r>
            <a:r>
              <a:rPr lang="en-US" dirty="0" err="1" smtClean="0"/>
              <a:t>Brasil</a:t>
            </a:r>
            <a:r>
              <a:rPr lang="en-US" dirty="0" smtClean="0"/>
              <a:t>, and he was the author of the first emancipation legislation that led, 17 years later, to abolition of slavery in his nation. </a:t>
            </a:r>
            <a:br>
              <a:rPr lang="en-US" dirty="0" smtClean="0"/>
            </a:br>
            <a:r>
              <a:rPr lang="en-US" dirty="0" smtClean="0"/>
              <a:t>What was life like for former Southerners in Portuguese-speaking Brazil? In fact, half the Confederate North Americans quit and went home within ten years. But the rest stuck it out nobly and left a heritage that lives today, albeit as a small minority among the 170,000 citizens of Americana. </a:t>
            </a:r>
            <a:br>
              <a:rPr lang="en-US" dirty="0" smtClean="0"/>
            </a:br>
            <a:r>
              <a:rPr lang="en-US" dirty="0" smtClean="0"/>
              <a:t>....Patrick Fields of Charlotte, North Carolina, has ancestors who fought in both the Revolution and Confederacy. His father and grandfather were Freemasons. He taught several weeks in the Sao Paulo region last summer and made it his business to investigate Americana. There he found a burgeoning metropolis populated mostly by people of Italian heritage spilling over from South America’s largest city, Sao Paulo. He noted, “The people in Americana are like those all over Brazil: all colors, all religions, all occupations, all heritages.” </a:t>
            </a:r>
          </a:p>
          <a:p>
            <a:r>
              <a:rPr lang="en-US" dirty="0" smtClean="0"/>
              <a:t/>
            </a:r>
            <a:br>
              <a:rPr lang="en-US" dirty="0" smtClean="0"/>
            </a:br>
            <a:r>
              <a:rPr lang="en-US" b="1" dirty="0" smtClean="0"/>
              <a:t>The Confederate Museum in the city of Americana, Brazil,</a:t>
            </a:r>
            <a:r>
              <a:rPr lang="en-US" dirty="0" smtClean="0"/>
              <a:t> </a:t>
            </a:r>
            <a:br>
              <a:rPr lang="en-US" dirty="0" smtClean="0"/>
            </a:br>
            <a:r>
              <a:rPr lang="en-US" b="1" dirty="0" smtClean="0"/>
              <a:t>has a panel discussing Freemasonry as it played a</a:t>
            </a:r>
            <a:r>
              <a:rPr lang="en-US" dirty="0" smtClean="0"/>
              <a:t> </a:t>
            </a:r>
            <a:br>
              <a:rPr lang="en-US" dirty="0" smtClean="0"/>
            </a:br>
            <a:r>
              <a:rPr lang="en-US" b="1" dirty="0" smtClean="0"/>
              <a:t>part in founding that city in 1865.</a:t>
            </a:r>
            <a:endParaRPr lang="en-US" dirty="0" smtClean="0"/>
          </a:p>
          <a:p>
            <a:r>
              <a:rPr lang="en-US" dirty="0" smtClean="0"/>
              <a:t>....Masonic Lodges abound in Brazil. Masonic, like Confederate, activity surfaces in Americana at their Confederate museum, cemetery, and frequent festivals which Fields videotaped extensively. He said, “Masons and other Confederates were never locked into Americana or other settlements. They spread all over Brazil. So you can’t say today’s people of Americana are descended from Confederate Masons.” </a:t>
            </a:r>
            <a:br>
              <a:rPr lang="en-US" dirty="0" smtClean="0"/>
            </a:br>
            <a:r>
              <a:rPr lang="en-US" dirty="0" smtClean="0"/>
              <a:t>....What did these remarkable Masons bring to Brazil? Well, watermelons for one thing. Grown from their American seed, watermelons became so popular that up to 100 railroad carloads a day were shipped from Americana by the late 1800s. The Confederate Masonic families had no trouble raising meat, vegetables, and fruit to feed their families. </a:t>
            </a:r>
            <a:br>
              <a:rPr lang="en-US" dirty="0" smtClean="0"/>
            </a:br>
            <a:r>
              <a:rPr lang="en-US" dirty="0" smtClean="0"/>
              <a:t>Their dishes included corn bread, spoon bread, egg bread, biscuits, and burgoo stew, a savory mixture of several kinds of meat and vegetables usually served at political rallies and community occasions. Black-eyed peas, potatoes, and Southern-fried chicken live on in Brazil. Brazilian desserts include such Southern staples as vinegar pie, ambrosia, custard, fruit pies, chess pie, and ginger cake. </a:t>
            </a:r>
            <a:br>
              <a:rPr lang="en-US" dirty="0" smtClean="0"/>
            </a:br>
            <a:r>
              <a:rPr lang="en-US" dirty="0" smtClean="0"/>
              <a:t>....The immigrants introduced the plow and improved farming methods that increased cotton, coffee, and sugarcane crop yields nationwide. Brazil hired North Americans as advisers and plantation administrators. These </a:t>
            </a:r>
            <a:r>
              <a:rPr lang="en-US" dirty="0" err="1" smtClean="0"/>
              <a:t>Confederados</a:t>
            </a:r>
            <a:r>
              <a:rPr lang="en-US" dirty="0" smtClean="0"/>
              <a:t>, as they were called, got much in return. The Halls, </a:t>
            </a:r>
            <a:r>
              <a:rPr lang="en-US" dirty="0" err="1" smtClean="0"/>
              <a:t>Thatchers</a:t>
            </a:r>
            <a:r>
              <a:rPr lang="en-US" dirty="0" smtClean="0"/>
              <a:t>, </a:t>
            </a:r>
            <a:r>
              <a:rPr lang="en-US" dirty="0" err="1" smtClean="0"/>
              <a:t>Gastons</a:t>
            </a:r>
            <a:r>
              <a:rPr lang="en-US" dirty="0" smtClean="0"/>
              <a:t>, and other </a:t>
            </a:r>
            <a:r>
              <a:rPr lang="en-US" dirty="0" err="1" smtClean="0"/>
              <a:t>Confederados</a:t>
            </a:r>
            <a:r>
              <a:rPr lang="en-US" dirty="0" smtClean="0"/>
              <a:t> netted a 100% return on their first two-year cotton planting. They were able to build their Old South mansions again, though in Brazil. And they regained pride in their heritage. They felt they were Americans deep inside. Their undying respect for Jefferson Davis and Robert E. Lee simply added to their fraternal bonds to George Washington, Benjamin Franklin, James Monroe, Andrew Jackson, and the spirit of freedom of the United States of America. </a:t>
            </a:r>
            <a:br>
              <a:rPr lang="en-US" dirty="0" smtClean="0"/>
            </a:br>
            <a:r>
              <a:rPr lang="en-US" dirty="0" smtClean="0"/>
              <a:t>....The validity of this information can be proved by reading two books: The </a:t>
            </a:r>
            <a:r>
              <a:rPr lang="en-US" dirty="0" err="1" smtClean="0"/>
              <a:t>Confederados</a:t>
            </a:r>
            <a:r>
              <a:rPr lang="en-US" dirty="0" smtClean="0"/>
              <a:t> published by the University of Alabama Press, and The Lost Colony of the Confederacy published by the University Press of Mississippi. Or, better still, take the next plane to Sao Paulo and visit Americana!</a:t>
            </a:r>
          </a:p>
          <a:p>
            <a:r>
              <a:rPr lang="en-US" b="1" dirty="0" smtClean="0"/>
              <a:t>Walter J. Klein</a:t>
            </a:r>
            <a:r>
              <a:rPr lang="en-US" dirty="0" smtClean="0"/>
              <a:t> </a:t>
            </a:r>
            <a:br>
              <a:rPr lang="en-US" dirty="0" smtClean="0"/>
            </a:br>
            <a:r>
              <a:rPr lang="en-US" dirty="0" smtClean="0"/>
              <a:t>is a member of Excelsior Lodge No. 261 in Charlotte, N.C., and the Scottish Rite Bodies of Charlotte. He was producing and donating motion pictures for the Shrine Bowl of the Carolinas years before he petitioned for the Degrees. Presently creating a mini-museum at the Charlotte Scottish Rite Temple displaying “Treasures of Charlotte Masonry,” he discovered the Hezekiah Alexander House was built as a Masonic meeting hall and believes it to be the oldest Masonic structure in America. He conceived and built The American Freedom Bell and, with the Grand Lodge of North Carolina, arranged for its cornerstone to be laid by both white and black Grand Masters before a crowd led by Governor Jim Martin. A member of the Scottish Rite Research Society, he received in 2000 the highest Masonic award in North Carolina, the Joseph </a:t>
            </a:r>
            <a:r>
              <a:rPr lang="en-US" dirty="0" err="1" smtClean="0"/>
              <a:t>Montford</a:t>
            </a:r>
            <a:r>
              <a:rPr lang="en-US" dirty="0" smtClean="0"/>
              <a:t> Medal, for his services to Freemasonry and America. </a:t>
            </a:r>
            <a:br>
              <a:rPr lang="en-US" dirty="0" smtClean="0"/>
            </a:br>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54</a:t>
            </a:fld>
            <a:endParaRPr lang="en-US"/>
          </a:p>
        </p:txBody>
      </p:sp>
    </p:spTree>
    <p:extLst>
      <p:ext uri="{BB962C8B-B14F-4D97-AF65-F5344CB8AC3E}">
        <p14:creationId xmlns:p14="http://schemas.microsoft.com/office/powerpoint/2010/main" val="811191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immigrants bought land in the State of São Paulo at 22 cents an acre, and in the States of </a:t>
            </a:r>
            <a:r>
              <a:rPr lang="en-US" dirty="0" err="1" smtClean="0"/>
              <a:t>Pará</a:t>
            </a:r>
            <a:r>
              <a:rPr lang="en-US" dirty="0" smtClean="0"/>
              <a:t>, </a:t>
            </a:r>
            <a:r>
              <a:rPr lang="en-US" dirty="0" err="1" smtClean="0"/>
              <a:t>Espírito</a:t>
            </a:r>
            <a:r>
              <a:rPr lang="en-US" dirty="0" smtClean="0"/>
              <a:t> Santo, Bahia, Rio de Janeiro and Santa Catarina; some went to </a:t>
            </a:r>
            <a:r>
              <a:rPr lang="en-US" dirty="0" err="1" smtClean="0"/>
              <a:t>Santarém</a:t>
            </a:r>
            <a:r>
              <a:rPr lang="en-US" dirty="0" smtClean="0"/>
              <a:t>, </a:t>
            </a:r>
            <a:r>
              <a:rPr lang="en-US" dirty="0" err="1" smtClean="0"/>
              <a:t>Pará</a:t>
            </a:r>
            <a:r>
              <a:rPr lang="en-US" dirty="0" smtClean="0"/>
              <a:t> State, the Vale do Rio </a:t>
            </a:r>
            <a:r>
              <a:rPr lang="en-US" dirty="0" err="1" smtClean="0"/>
              <a:t>Doce</a:t>
            </a:r>
            <a:r>
              <a:rPr lang="en-US" dirty="0" smtClean="0"/>
              <a:t> region as well as to </a:t>
            </a:r>
            <a:r>
              <a:rPr lang="en-US" dirty="0" err="1" smtClean="0"/>
              <a:t>Iguape</a:t>
            </a:r>
            <a:r>
              <a:rPr lang="en-US" dirty="0" smtClean="0"/>
              <a:t> and most to Vila Santa Bárbara. The community that grew up around Vila Santa Bárbara was the most important and would grow into Americana, now an important textile center. Source: </a:t>
            </a:r>
            <a:r>
              <a:rPr lang="en-US" dirty="0" err="1" smtClean="0"/>
              <a:t>Os</a:t>
            </a:r>
            <a:r>
              <a:rPr lang="en-US" dirty="0" smtClean="0"/>
              <a:t> </a:t>
            </a:r>
            <a:r>
              <a:rPr lang="en-US" dirty="0" err="1" smtClean="0"/>
              <a:t>Confederados</a:t>
            </a:r>
            <a:r>
              <a:rPr lang="en-US" dirty="0" smtClean="0"/>
              <a:t> web site http://confederados.com.br/ </a:t>
            </a:r>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55</a:t>
            </a:fld>
            <a:endParaRPr lang="en-US"/>
          </a:p>
        </p:txBody>
      </p:sp>
    </p:spTree>
    <p:extLst>
      <p:ext uri="{BB962C8B-B14F-4D97-AF65-F5344CB8AC3E}">
        <p14:creationId xmlns:p14="http://schemas.microsoft.com/office/powerpoint/2010/main" val="67500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b="1" dirty="0">
                <a:hlinkClick r:id="rId3"/>
              </a:rPr>
              <a:t>Death Toll from Lincoln's War Rises</a:t>
            </a:r>
            <a:endParaRPr lang="en-US" b="1" dirty="0"/>
          </a:p>
          <a:p>
            <a:pPr rtl="0"/>
            <a:r>
              <a:rPr lang="en-US" dirty="0"/>
              <a:t>For 110 years, the numbers stood as gospel: 618,222 men died in the </a:t>
            </a:r>
            <a:r>
              <a:rPr lang="en-US" dirty="0">
                <a:hlinkClick r:id="rId4" tooltip="More articles about American Civil War."/>
              </a:rPr>
              <a:t>Civil War</a:t>
            </a:r>
            <a:r>
              <a:rPr lang="en-US" dirty="0"/>
              <a:t>,</a:t>
            </a:r>
            <a:br>
              <a:rPr lang="en-US" dirty="0"/>
            </a:br>
            <a:r>
              <a:rPr lang="en-US" dirty="0"/>
              <a:t>360,222 from the North and 258,000 from the South —</a:t>
            </a:r>
            <a:br>
              <a:rPr lang="en-US" dirty="0"/>
            </a:br>
            <a:r>
              <a:rPr lang="en-US" dirty="0"/>
              <a:t>by far the greatest toll of any war in American history.</a:t>
            </a:r>
            <a:br>
              <a:rPr lang="en-US" dirty="0"/>
            </a:br>
            <a:r>
              <a:rPr lang="en-US" dirty="0"/>
              <a:t/>
            </a:r>
            <a:br>
              <a:rPr lang="en-US" dirty="0"/>
            </a:br>
            <a:r>
              <a:rPr lang="en-US" dirty="0"/>
              <a:t>But new research shows that the numbers were far too low.</a:t>
            </a:r>
            <a:br>
              <a:rPr lang="en-US" dirty="0"/>
            </a:br>
            <a:r>
              <a:rPr lang="en-US" dirty="0"/>
              <a:t>By combing through newly digitized census data from the 19th century, J. David Hacker, a demographic historian from Binghamton University in New York, has </a:t>
            </a:r>
            <a:r>
              <a:rPr lang="en-US" dirty="0">
                <a:hlinkClick r:id="rId5" tooltip="Article by Dr. Hacker on Times Opinionator blog."/>
              </a:rPr>
              <a:t>recalculated the death toll</a:t>
            </a:r>
            <a:r>
              <a:rPr lang="en-US" dirty="0"/>
              <a:t> and increased it by more than 20 percent — to 750,000.</a:t>
            </a:r>
            <a:br>
              <a:rPr lang="en-US" dirty="0"/>
            </a:br>
            <a:r>
              <a:rPr lang="en-US" dirty="0"/>
              <a:t/>
            </a:r>
            <a:br>
              <a:rPr lang="en-US" dirty="0"/>
            </a:br>
            <a:r>
              <a:rPr lang="en-US" dirty="0"/>
              <a:t>The new figure is already winning acceptance from scholars. Civil War History, the journal that published </a:t>
            </a:r>
            <a:r>
              <a:rPr lang="en-US" dirty="0">
                <a:hlinkClick r:id="rId6" tooltip="Text of paper."/>
              </a:rPr>
              <a:t>Dr. Hacker’s paper</a:t>
            </a:r>
            <a:r>
              <a:rPr lang="en-US" dirty="0"/>
              <a:t>, called it “among the most consequential pieces ever to appear” in its pages. And a pre-eminent authority on the era, </a:t>
            </a:r>
            <a:r>
              <a:rPr lang="en-US" dirty="0">
                <a:hlinkClick r:id="rId7" tooltip="Times article"/>
              </a:rPr>
              <a:t>Eric </a:t>
            </a:r>
            <a:r>
              <a:rPr lang="en-US" dirty="0" err="1">
                <a:hlinkClick r:id="rId7" tooltip="Times article"/>
              </a:rPr>
              <a:t>Foner</a:t>
            </a:r>
            <a:r>
              <a:rPr lang="en-US" dirty="0"/>
              <a:t>, a historian at Columbia University, said:</a:t>
            </a:r>
            <a:br>
              <a:rPr lang="en-US" dirty="0"/>
            </a:br>
            <a:r>
              <a:rPr lang="en-US" dirty="0"/>
              <a:t/>
            </a:r>
            <a:br>
              <a:rPr lang="en-US" dirty="0"/>
            </a:br>
            <a:r>
              <a:rPr lang="en-US" dirty="0"/>
              <a:t>“It even further elevates the significance of the Civil War and makes a dramatic statement about how the war is a central moment in American history. It helps you understand, particularly in the South with a much smaller population, what a devastating experience this was.”</a:t>
            </a:r>
            <a:br>
              <a:rPr lang="en-US" dirty="0"/>
            </a:br>
            <a:r>
              <a:rPr lang="en-US" dirty="0"/>
              <a:t/>
            </a:r>
            <a:br>
              <a:rPr lang="en-US" dirty="0"/>
            </a:br>
            <a:r>
              <a:rPr lang="en-US" dirty="0"/>
              <a:t>The old figure dates back well over a century, the work of two Union Army veterans who were passionate amateur historians: William F. Fox and Thomas Leonard Livermore.</a:t>
            </a:r>
            <a:br>
              <a:rPr lang="en-US" dirty="0"/>
            </a:br>
            <a:r>
              <a:rPr lang="en-US" dirty="0"/>
              <a:t>Fox, who had fought at Antietam, Chancellorsville and Gettysburg, knew well the horrors of the Civil War. He did his research the hard way, reading every muster list, battlefield report and pension record he could find.</a:t>
            </a:r>
            <a:br>
              <a:rPr lang="en-US" dirty="0"/>
            </a:br>
            <a:r>
              <a:rPr lang="en-US" dirty="0"/>
              <a:t/>
            </a:r>
            <a:br>
              <a:rPr lang="en-US" dirty="0"/>
            </a:br>
            <a:r>
              <a:rPr lang="en-US" dirty="0"/>
              <a:t>In his </a:t>
            </a:r>
            <a:r>
              <a:rPr lang="en-US" dirty="0">
                <a:hlinkClick r:id="rId8"/>
              </a:rPr>
              <a:t>1889 treatise</a:t>
            </a:r>
            <a:r>
              <a:rPr lang="en-US" dirty="0"/>
              <a:t> “Regimental Losses in the American Civil War, 1861-1865,” Fox presented an immense mass of information. Besides the aggregate death count, researchers could learn that the Fifth New Hampshire lost more soldiers (295 killed) than any other Union regiment; that Gettysburg and Waterloo were almost equivalent battles, with each of the four combatant armies suffering about 23,000 casualties; that the Union Army had 166 regiments of black troops; and that the average Union soldier was 5 feet 8 1/4 inches tall and weighed 143 1/2 pounds.</a:t>
            </a:r>
            <a:br>
              <a:rPr lang="en-US" dirty="0"/>
            </a:br>
            <a:r>
              <a:rPr lang="en-US" dirty="0"/>
              <a:t/>
            </a:r>
            <a:br>
              <a:rPr lang="en-US" dirty="0"/>
            </a:br>
            <a:r>
              <a:rPr lang="en-US" dirty="0"/>
              <a:t>Fox’s estimate of Confederate battlefield deaths was much rougher, however: a “round number” of 94,000, a figure compiled from after-action reports. In 1900, Livermore set out to make a more complete count. In his book, “</a:t>
            </a:r>
            <a:r>
              <a:rPr lang="en-US" dirty="0">
                <a:hlinkClick r:id="rId9" tooltip="E-book"/>
              </a:rPr>
              <a:t>Numbers and Losses in the Civil War in America, 1861-65</a:t>
            </a:r>
            <a:r>
              <a:rPr lang="en-US" dirty="0"/>
              <a:t>,” he reasoned that if the Confederates had lost proportionally the same number of soldiers to disease as the Union had, the actual number of Confederate dead should rise to 258,000.</a:t>
            </a:r>
            <a:br>
              <a:rPr lang="en-US" dirty="0"/>
            </a:br>
            <a:r>
              <a:rPr lang="en-US" dirty="0"/>
              <a:t>And that was that. The Fox-Livermore numbers continued to be cited well into the 21st century, even though few historians were satisfied with them. Among many others, James M. McPherson used them without citing the source in “Battle Cry of Freedom,” his Pulitzer-winning 1988 history of the war.</a:t>
            </a:r>
            <a:br>
              <a:rPr lang="en-US" dirty="0"/>
            </a:br>
            <a:r>
              <a:rPr lang="en-US" dirty="0"/>
              <a:t/>
            </a:r>
            <a:br>
              <a:rPr lang="en-US" dirty="0"/>
            </a:br>
            <a:r>
              <a:rPr lang="en-US" dirty="0"/>
              <a:t>Enter Dr. Hacker, a specialist in 19th-century demographics, who was accustomed to using a system called the two-census method to calculate mortality. That method compares the number of 20-to-30-year-olds in one census with the number of 30-to-40-year-olds in the next census, 10 years later. The difference in the two figures is the number of people who died in that age group.</a:t>
            </a:r>
            <a:br>
              <a:rPr lang="en-US" dirty="0"/>
            </a:br>
            <a:r>
              <a:rPr lang="en-US" dirty="0"/>
              <a:t/>
            </a:r>
            <a:br>
              <a:rPr lang="en-US" dirty="0"/>
            </a:br>
            <a:r>
              <a:rPr lang="en-US" dirty="0"/>
              <a:t>Pretty simple — but, Dr. Hacker soon realized, too simple for counting Civil War dead. Published census data from the era did not differentiate between native-born Americans and immigrants; about 500,000 foreign-born soldiers served in the Union Army alone.</a:t>
            </a:r>
            <a:br>
              <a:rPr lang="en-US" dirty="0"/>
            </a:br>
            <a:r>
              <a:rPr lang="en-US" dirty="0"/>
              <a:t/>
            </a:r>
            <a:br>
              <a:rPr lang="en-US" dirty="0"/>
            </a:br>
            <a:r>
              <a:rPr lang="en-US" dirty="0"/>
              <a:t>“If you have a lot of immigrants age 20 moving in during one decade, it looks like negative mortality 10 years later,” Dr. Hacker said. While the Census Bureau in 1860 asked people their birthplace, the information never made it into the printed report.</a:t>
            </a:r>
            <a:br>
              <a:rPr lang="en-US" dirty="0"/>
            </a:br>
            <a:r>
              <a:rPr lang="en-US" dirty="0"/>
              <a:t/>
            </a:r>
            <a:br>
              <a:rPr lang="en-US" dirty="0"/>
            </a:br>
            <a:r>
              <a:rPr lang="en-US" dirty="0"/>
              <a:t>As for Livermore’s assumption that deaths from disease could be correlated with battlefield deaths, Dr. Hacker found that wanting too. The Union had better medical care, food and shelter, especially in the war’s final years, suggesting that Southern losses to disease were probably much higher. Also, research has shown that soldiers from rural areas were more susceptible to disease and died at a higher rate than city dwellers. The Confederate Army had a higher percentage of farm boys.</a:t>
            </a:r>
            <a:br>
              <a:rPr lang="en-US" dirty="0"/>
            </a:br>
            <a:r>
              <a:rPr lang="en-US" dirty="0"/>
              <a:t/>
            </a:r>
            <a:br>
              <a:rPr lang="en-US" dirty="0"/>
            </a:br>
            <a:r>
              <a:rPr lang="en-US" dirty="0"/>
              <a:t>Dr. Hacker said he realized in 2010 that a rigorous recalculation could finally be made if he used newly available detailed census data presented on the Internet by the </a:t>
            </a:r>
            <a:r>
              <a:rPr lang="en-US" dirty="0">
                <a:hlinkClick r:id="rId10" tooltip="Times article"/>
              </a:rPr>
              <a:t>Minnesota Population Center</a:t>
            </a:r>
            <a:r>
              <a:rPr lang="en-US" dirty="0"/>
              <a:t> at the University of Minnesota.</a:t>
            </a:r>
            <a:br>
              <a:rPr lang="en-US" dirty="0"/>
            </a:br>
            <a:r>
              <a:rPr lang="en-US" dirty="0"/>
              <a:t/>
            </a:r>
            <a:br>
              <a:rPr lang="en-US" dirty="0"/>
            </a:br>
            <a:r>
              <a:rPr lang="en-US" dirty="0"/>
              <a:t>The center’s Integrated Public Use </a:t>
            </a:r>
            <a:r>
              <a:rPr lang="en-US" dirty="0" err="1"/>
              <a:t>Microdata</a:t>
            </a:r>
            <a:r>
              <a:rPr lang="en-US" dirty="0"/>
              <a:t> Series had put representative samples of in-depth, sortable information for individuals counted in 19th-century censuses. This meant that by sorting by place of birth, Dr. Hacker could count only the native-born. Another hurdle was what Dr. Hacker called the “dreadful” 1870 census, a badly handled undercount taken when the ashes of the war were still warm. But he reasoned a way around that problem.</a:t>
            </a:r>
            <a:br>
              <a:rPr lang="en-US" dirty="0"/>
            </a:br>
            <a:r>
              <a:rPr lang="en-US" dirty="0"/>
              <a:t/>
            </a:r>
            <a:br>
              <a:rPr lang="en-US" dirty="0"/>
            </a:br>
            <a:r>
              <a:rPr lang="en-US" dirty="0"/>
              <a:t>Because the census takers would quite likely have missed as many women as men, he decided to look at the ratio of male to female deaths in 1870. Next, he examined mortality figures from the decades on either side of the war — the 1850s and 1870s — so that he could get an idea of the “normal” ratio of male to female deaths for a given decade. When he compared those ratios to that of 1860-70, he reasoned, he would see a dramatic spike in male mortality. And he did. Subtracting normal attrition from the male side of the equation left him with a rough estimate of war dead.</a:t>
            </a:r>
            <a:br>
              <a:rPr lang="en-US" dirty="0"/>
            </a:br>
            <a:r>
              <a:rPr lang="en-US" dirty="0"/>
              <a:t/>
            </a:r>
            <a:br>
              <a:rPr lang="en-US" dirty="0"/>
            </a:br>
            <a:r>
              <a:rPr lang="en-US" dirty="0"/>
              <a:t>It was a better estimate than Fox and Livermore had produced, but Dr. Hacker made it clear that his was not the final answer. He had made several assumptions, each of which stole accuracy from the final result. Among them: that there were no war-related deaths of white women; that the expected normal mortality rate in the 1860s would be the average of the rates in the 1850s and 1870s; that foreign soldiers died at the same rate as native-born soldiers; and that the War Department figure of 36,000 black war dead had to be accepted as accurate because black women suffered so terribly both during and after the war that they could not be used as a control for male mortality.</a:t>
            </a:r>
            <a:br>
              <a:rPr lang="en-US" dirty="0"/>
            </a:br>
            <a:r>
              <a:rPr lang="en-US" dirty="0"/>
              <a:t/>
            </a:r>
            <a:br>
              <a:rPr lang="en-US" dirty="0"/>
            </a:br>
            <a:r>
              <a:rPr lang="en-US" dirty="0"/>
              <a:t>The study had two significant shortcomings. Dr. Hacker could make no estimate of civilian deaths, an enduring question among historians, “because the overall number is too small relative to the overall number of soldiers killed.” And he could not tell how many of the battlefield dead belonged to each side.</a:t>
            </a:r>
            <a:br>
              <a:rPr lang="en-US" dirty="0"/>
            </a:br>
            <a:r>
              <a:rPr lang="en-US" dirty="0"/>
              <a:t/>
            </a:r>
            <a:br>
              <a:rPr lang="en-US" dirty="0"/>
            </a:br>
            <a:r>
              <a:rPr lang="en-US" dirty="0"/>
              <a:t>“You could assume that everyone born in the Deep South fought for the Confederacy and everyone born in the North fought for the Union,” he said. “But the border states were a nightmare, and my confidence in the results broke down quickly.” With all the uncertainties, Dr. Hacker said, the data suggested that 650,000 to 850,000 men died as a result of the war; he chose the midpoint as his estimate.</a:t>
            </a:r>
            <a:br>
              <a:rPr lang="en-US" dirty="0"/>
            </a:br>
            <a:r>
              <a:rPr lang="en-US" dirty="0"/>
              <a:t/>
            </a:r>
            <a:br>
              <a:rPr lang="en-US" dirty="0"/>
            </a:br>
            <a:r>
              <a:rPr lang="en-US" dirty="0"/>
              <a:t>He emphasized that his methodology was far from perfect. “Part of me thinks it is just a curiosity,” he said of the new estimate. “But wars have profound economic, demographic and social costs,” he went on. “We’re seeing at least 37,000 more widows here, and 90,000 more orphans. That’s a profound social impact, and it’s our duty to get it right.”</a:t>
            </a:r>
            <a:br>
              <a:rPr lang="en-US" dirty="0"/>
            </a:br>
            <a:r>
              <a:rPr lang="en-US" dirty="0"/>
              <a:t/>
            </a:r>
            <a:br>
              <a:rPr lang="en-US" dirty="0"/>
            </a:br>
            <a:r>
              <a:rPr lang="en-US" dirty="0">
                <a:hlinkClick r:id="rId11"/>
              </a:rPr>
              <a:t>http://www.nytimes.com/2012/04/03/science/civil-war-toll-up-by-20-percent-in-new-estimate.html?pagewanted=1&amp;_r=1&amp;adxnnl=1&amp;adxnnlx=1333743588-oxZzlMVNEz4gKUZD5rQ3ag</a:t>
            </a:r>
            <a:endParaRPr lang="en-US" dirty="0"/>
          </a:p>
          <a:p>
            <a:pPr rtl="0"/>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57</a:t>
            </a:fld>
            <a:endParaRPr lang="en-US"/>
          </a:p>
        </p:txBody>
      </p:sp>
    </p:spTree>
    <p:extLst>
      <p:ext uri="{BB962C8B-B14F-4D97-AF65-F5344CB8AC3E}">
        <p14:creationId xmlns:p14="http://schemas.microsoft.com/office/powerpoint/2010/main" val="1776463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b="1" i="1" dirty="0" smtClean="0"/>
              <a:t>Cast of Characters, All Masons:</a:t>
            </a:r>
            <a:r>
              <a:rPr lang="en-US" dirty="0" smtClean="0"/>
              <a:t> </a:t>
            </a:r>
            <a:br>
              <a:rPr lang="en-US" dirty="0" smtClean="0"/>
            </a:br>
            <a:r>
              <a:rPr lang="en-US" b="1" dirty="0" smtClean="0"/>
              <a:t>Dom Pedro II</a:t>
            </a:r>
            <a:r>
              <a:rPr lang="en-US" dirty="0" smtClean="0"/>
              <a:t>, last Emperor of Brazil </a:t>
            </a:r>
            <a:br>
              <a:rPr lang="en-US" dirty="0" smtClean="0"/>
            </a:br>
            <a:r>
              <a:rPr lang="en-US" b="1" dirty="0" smtClean="0"/>
              <a:t>William Hutchinson Norris</a:t>
            </a:r>
            <a:r>
              <a:rPr lang="en-US" dirty="0" smtClean="0"/>
              <a:t>, Colonel in the Mexican War, Alabama State Senator, and Grand Master </a:t>
            </a:r>
            <a:br>
              <a:rPr lang="en-US" dirty="0" smtClean="0"/>
            </a:br>
            <a:r>
              <a:rPr lang="en-US" b="1" dirty="0" smtClean="0"/>
              <a:t>Unknown Union officer</a:t>
            </a:r>
            <a:r>
              <a:rPr lang="en-US" dirty="0" smtClean="0"/>
              <a:t> who, because of a widow’s use of a Masonic sign, saved the gold buried by Colonel William Norris </a:t>
            </a:r>
            <a:br>
              <a:rPr lang="en-US" dirty="0" smtClean="0"/>
            </a:br>
            <a:r>
              <a:rPr lang="en-US" b="1" dirty="0" smtClean="0"/>
              <a:t>Charles Nathan</a:t>
            </a:r>
            <a:r>
              <a:rPr lang="en-US" dirty="0" smtClean="0"/>
              <a:t>, British merchant in Rio </a:t>
            </a:r>
            <a:br>
              <a:rPr lang="en-US" dirty="0" smtClean="0"/>
            </a:br>
            <a:r>
              <a:rPr lang="en-US" b="1" dirty="0" smtClean="0"/>
              <a:t>Tavares </a:t>
            </a:r>
            <a:r>
              <a:rPr lang="en-US" b="1" dirty="0" err="1" smtClean="0"/>
              <a:t>Bastos</a:t>
            </a:r>
            <a:r>
              <a:rPr lang="en-US" dirty="0" smtClean="0"/>
              <a:t>, adviser to the Emperor of Brazil </a:t>
            </a:r>
            <a:br>
              <a:rPr lang="en-US" dirty="0" smtClean="0"/>
            </a:br>
            <a:r>
              <a:rPr lang="en-US" b="1" dirty="0" smtClean="0"/>
              <a:t>Joachim Maria </a:t>
            </a:r>
            <a:r>
              <a:rPr lang="en-US" b="1" dirty="0" err="1" smtClean="0"/>
              <a:t>Saldaña</a:t>
            </a:r>
            <a:r>
              <a:rPr lang="en-US" b="1" dirty="0" smtClean="0"/>
              <a:t> </a:t>
            </a:r>
            <a:r>
              <a:rPr lang="en-US" b="1" dirty="0" err="1" smtClean="0"/>
              <a:t>Mariño</a:t>
            </a:r>
            <a:r>
              <a:rPr lang="en-US" dirty="0" smtClean="0"/>
              <a:t>, Grand Master of the Emperor Dom Pedro’s branch of Freemasonry </a:t>
            </a:r>
            <a:br>
              <a:rPr lang="en-US" dirty="0" smtClean="0"/>
            </a:br>
            <a:r>
              <a:rPr lang="en-US" b="1" dirty="0" smtClean="0"/>
              <a:t>Dr. Russell McCord</a:t>
            </a:r>
            <a:r>
              <a:rPr lang="en-US" dirty="0" smtClean="0"/>
              <a:t>, whose certificates prove the Masonic-Brazilian partnership </a:t>
            </a:r>
            <a:br>
              <a:rPr lang="en-US" dirty="0" smtClean="0"/>
            </a:br>
            <a:r>
              <a:rPr lang="en-US" b="1" i="1" dirty="0" smtClean="0"/>
              <a:t>And these non-Masons:</a:t>
            </a:r>
            <a:r>
              <a:rPr lang="en-US" dirty="0" smtClean="0"/>
              <a:t> </a:t>
            </a:r>
            <a:br>
              <a:rPr lang="en-US" dirty="0" smtClean="0"/>
            </a:br>
            <a:r>
              <a:rPr lang="en-US" b="1" dirty="0" smtClean="0"/>
              <a:t>Patrick Fields</a:t>
            </a:r>
            <a:r>
              <a:rPr lang="en-US" dirty="0" smtClean="0"/>
              <a:t>, North Carolinian teacher, who recently rediscovered a Brazilian city of 170,000 founded in 1865 by Confederate Masons </a:t>
            </a:r>
            <a:br>
              <a:rPr lang="en-US" dirty="0" smtClean="0"/>
            </a:br>
            <a:r>
              <a:rPr lang="en-US" b="1" dirty="0" smtClean="0"/>
              <a:t>William Lowndes Yancey</a:t>
            </a:r>
            <a:r>
              <a:rPr lang="en-US" dirty="0" smtClean="0"/>
              <a:t>, Senator from Alabama, Confederate firebrand, and “Voice of the Secession” </a:t>
            </a:r>
            <a:br>
              <a:rPr lang="en-US" dirty="0" smtClean="0"/>
            </a:br>
            <a:r>
              <a:rPr lang="en-US" b="1" dirty="0" smtClean="0"/>
              <a:t>Margaret Mitchell</a:t>
            </a:r>
            <a:r>
              <a:rPr lang="en-US" dirty="0" smtClean="0"/>
              <a:t>, author of Gone with the Wind, who put it in Scarlet O’Hara’s head to flee to Latin America </a:t>
            </a:r>
            <a:br>
              <a:rPr lang="en-US" dirty="0" smtClean="0"/>
            </a:br>
            <a:r>
              <a:rPr lang="en-US" b="1" dirty="0" smtClean="0"/>
              <a:t>General Robert E. Lee</a:t>
            </a:r>
            <a:r>
              <a:rPr lang="en-US" dirty="0" smtClean="0"/>
              <a:t>, who urged Confederates not to move to Brazil </a:t>
            </a:r>
            <a:br>
              <a:rPr lang="en-US" dirty="0" smtClean="0"/>
            </a:br>
            <a:r>
              <a:rPr lang="en-US" dirty="0" smtClean="0"/>
              <a:t>....Surviving Confederate soldiers returned home to families in misery, their livestock consumed, money worthless, railroads and factories destroyed, boats swept from their waters, clothes and food gone. When some of these who were Masons heard of a “New South” with undeveloped land for 22 cents an acre, its emperor a Brother Master Mason, and better cotton than North America’s, they packed up and moved to Brazil. We know at least 154 families began the migration in 1865 from Texas, Alabama, and South Carolina to Brazil, and between 2,000 and 4,000 more moved to Brazil during the next 10 years. </a:t>
            </a:r>
            <a:br>
              <a:rPr lang="en-US" dirty="0" smtClean="0"/>
            </a:br>
            <a:r>
              <a:rPr lang="en-US" dirty="0" smtClean="0"/>
              <a:t>....One was Colonel William H. Norris who had a small fortune in gold buried in his Perry County, Alabama, yard. A Union officer stopped his men from digging it up after Norris’s wife shook the officer’s hand </a:t>
            </a:r>
            <a:r>
              <a:rPr lang="en-US" dirty="0" err="1" smtClean="0"/>
              <a:t>Masonically</a:t>
            </a:r>
            <a:r>
              <a:rPr lang="en-US" dirty="0" smtClean="0"/>
              <a:t>. With that gold, Colonel Norris bought 500 acres and established an infant community. That spot in Brazil was to become the largest Confederate settlement in South America. It is near Santa Barbara, southeast of the city of Sao Paulo, Brazil. </a:t>
            </a:r>
            <a:br>
              <a:rPr lang="en-US" dirty="0" smtClean="0"/>
            </a:br>
            <a:r>
              <a:rPr lang="en-US" dirty="0" smtClean="0"/>
              <a:t>....Norris and his Brethren founded George Washington Lodge in their little village that was soon named Americana by their neighbors. What began this exodus as a Masonic event in history? Actually, a Mason named Robert W. Lewis of Virginia wrote Robert E. Lee asking his opinion about Confederates leaving the country. Lee answered, “The South requires the presence of her sons…to sustain and restore her.” Then he wrote, “In answer to your question as to what portion I hold in the order of Masons, I have to reply that I am not a Mason and have never belonged to the society.” </a:t>
            </a:r>
            <a:br>
              <a:rPr lang="en-US" dirty="0" smtClean="0"/>
            </a:br>
            <a:r>
              <a:rPr lang="en-US" dirty="0" smtClean="0"/>
              <a:t>....Lewis and other Masons knew Freemasonry was alive and well in Brazil, living hand-in-glove with its Protestant community, especially Presbyterians. Encouragement came from Brother Charles Nathan, a member of the Brazilian immigration society who helped arrange passage for Southerners via New Orleans. Nathan was a British merchant in Rio de Janeiro who had lived in New Orleans, Louisiana. He apparently worked with Reverend Ballard S. Bunn who led migrants to another colony near Americana. </a:t>
            </a:r>
            <a:br>
              <a:rPr lang="en-US" dirty="0" smtClean="0"/>
            </a:br>
            <a:r>
              <a:rPr lang="en-US" b="1" dirty="0" smtClean="0"/>
              <a:t>Dom Pedro II, Emperor of Brazil, a Freemason whose father was a</a:t>
            </a:r>
            <a:r>
              <a:rPr lang="en-US" dirty="0" smtClean="0"/>
              <a:t> </a:t>
            </a:r>
            <a:br>
              <a:rPr lang="en-US" dirty="0" smtClean="0"/>
            </a:br>
            <a:r>
              <a:rPr lang="en-US" b="1" dirty="0" smtClean="0"/>
              <a:t>Grand Master, is pictured here as a young man.</a:t>
            </a:r>
            <a:endParaRPr lang="en-US" dirty="0" smtClean="0"/>
          </a:p>
          <a:p>
            <a:r>
              <a:rPr lang="en-US" dirty="0" smtClean="0"/>
              <a:t>....The most encouragement, though, came from Brother </a:t>
            </a:r>
            <a:r>
              <a:rPr lang="en-US" dirty="0" err="1" smtClean="0"/>
              <a:t>Taveres</a:t>
            </a:r>
            <a:r>
              <a:rPr lang="en-US" dirty="0" smtClean="0"/>
              <a:t> </a:t>
            </a:r>
            <a:r>
              <a:rPr lang="en-US" dirty="0" err="1" smtClean="0"/>
              <a:t>Bastos</a:t>
            </a:r>
            <a:r>
              <a:rPr lang="en-US" dirty="0" smtClean="0"/>
              <a:t>, founder of the immigration society and confidant of the Emperor of Brazil whose father, Dom Pedro I, was Grand Master. His close friend was Reverend James Cooley Fletcher, Presbyterian minister and First Secretary of the U. S. Legation in Brazil. Together, they had the ears of intellectuals, educators, statesmen, liberals, and the Emperor himself. They actively promoted close United States–Brazil relations, including migration and agricultural/industrial development. When Confederate Masons communicated their distress, these leaders were ready to help. </a:t>
            </a:r>
            <a:br>
              <a:rPr lang="en-US" dirty="0" smtClean="0"/>
            </a:br>
            <a:r>
              <a:rPr lang="en-US" dirty="0" smtClean="0"/>
              <a:t>....Joachim Maria </a:t>
            </a:r>
            <a:r>
              <a:rPr lang="en-US" dirty="0" err="1" smtClean="0"/>
              <a:t>Saldaña</a:t>
            </a:r>
            <a:r>
              <a:rPr lang="en-US" dirty="0" smtClean="0"/>
              <a:t> </a:t>
            </a:r>
            <a:r>
              <a:rPr lang="en-US" dirty="0" err="1" smtClean="0"/>
              <a:t>Mariño</a:t>
            </a:r>
            <a:r>
              <a:rPr lang="en-US" dirty="0" smtClean="0"/>
              <a:t> was a friend of </a:t>
            </a:r>
            <a:r>
              <a:rPr lang="en-US" dirty="0" err="1" smtClean="0"/>
              <a:t>Taveres</a:t>
            </a:r>
            <a:r>
              <a:rPr lang="en-US" dirty="0" smtClean="0"/>
              <a:t> </a:t>
            </a:r>
            <a:r>
              <a:rPr lang="en-US" dirty="0" err="1" smtClean="0"/>
              <a:t>Bastos</a:t>
            </a:r>
            <a:r>
              <a:rPr lang="en-US" dirty="0" smtClean="0"/>
              <a:t>. He was a co-editor of a liberal Rio newspaper. </a:t>
            </a:r>
            <a:r>
              <a:rPr lang="en-US" dirty="0" err="1" smtClean="0"/>
              <a:t>Mariño</a:t>
            </a:r>
            <a:r>
              <a:rPr lang="en-US" dirty="0" smtClean="0"/>
              <a:t> was Grand Master of the Grande </a:t>
            </a:r>
            <a:r>
              <a:rPr lang="en-US" dirty="0" err="1" smtClean="0"/>
              <a:t>Oriente</a:t>
            </a:r>
            <a:r>
              <a:rPr lang="en-US" dirty="0" smtClean="0"/>
              <a:t> do </a:t>
            </a:r>
            <a:r>
              <a:rPr lang="en-US" dirty="0" err="1" smtClean="0"/>
              <a:t>Brasil</a:t>
            </a:r>
            <a:r>
              <a:rPr lang="en-US" dirty="0" smtClean="0"/>
              <a:t> </a:t>
            </a:r>
            <a:r>
              <a:rPr lang="en-US" dirty="0" err="1" smtClean="0"/>
              <a:t>ao</a:t>
            </a:r>
            <a:r>
              <a:rPr lang="en-US" dirty="0" smtClean="0"/>
              <a:t> Vale dos </a:t>
            </a:r>
            <a:r>
              <a:rPr lang="en-US" dirty="0" err="1" smtClean="0"/>
              <a:t>Beneditinos</a:t>
            </a:r>
            <a:r>
              <a:rPr lang="en-US" dirty="0" smtClean="0"/>
              <a:t>, the Emperor’s branch of Freemasonry. Happily, he was also President of Sao Paulo, the province where Americana was born and flourished. </a:t>
            </a:r>
            <a:br>
              <a:rPr lang="en-US" dirty="0" smtClean="0"/>
            </a:br>
            <a:r>
              <a:rPr lang="en-US" dirty="0" smtClean="0"/>
              <a:t>....Dr. Russell McCord was a migrant from Alabama who settled in the town of </a:t>
            </a:r>
            <a:r>
              <a:rPr lang="en-US" dirty="0" err="1" smtClean="0"/>
              <a:t>Macaé</a:t>
            </a:r>
            <a:r>
              <a:rPr lang="en-US" dirty="0" smtClean="0"/>
              <a:t>. </a:t>
            </a:r>
            <a:r>
              <a:rPr lang="en-US" dirty="0" err="1" smtClean="0"/>
              <a:t>Saldaña</a:t>
            </a:r>
            <a:r>
              <a:rPr lang="en-US" dirty="0" smtClean="0"/>
              <a:t> </a:t>
            </a:r>
            <a:r>
              <a:rPr lang="en-US" dirty="0" err="1" smtClean="0"/>
              <a:t>Mariño</a:t>
            </a:r>
            <a:r>
              <a:rPr lang="en-US" dirty="0" smtClean="0"/>
              <a:t> signed McCord’s Masonic certificates for the years 1872, 1874, 1875, and 1879. These documents comprise the best records of the U.S. Confederate Masonic–Brazilian partnership. Scottish Rite Masons will be particularly attracted to </a:t>
            </a:r>
            <a:r>
              <a:rPr lang="en-US" dirty="0" err="1" smtClean="0"/>
              <a:t>Saldaña</a:t>
            </a:r>
            <a:r>
              <a:rPr lang="en-US" dirty="0" smtClean="0"/>
              <a:t> </a:t>
            </a:r>
            <a:r>
              <a:rPr lang="en-US" dirty="0" err="1" smtClean="0"/>
              <a:t>Mariño</a:t>
            </a:r>
            <a:r>
              <a:rPr lang="en-US" dirty="0" smtClean="0"/>
              <a:t> because of his activity in the mid-1860s in the cause of separation of church and state. </a:t>
            </a:r>
          </a:p>
          <a:p>
            <a:r>
              <a:rPr lang="en-US" dirty="0" smtClean="0"/>
              <a:t/>
            </a:r>
            <a:br>
              <a:rPr lang="en-US" dirty="0" smtClean="0"/>
            </a:br>
            <a:r>
              <a:rPr lang="en-US" b="1" dirty="0" smtClean="0"/>
              <a:t>A Confederate grave in the Brazilian city of Americana</a:t>
            </a:r>
            <a:r>
              <a:rPr lang="en-US" dirty="0" smtClean="0"/>
              <a:t> </a:t>
            </a:r>
            <a:br>
              <a:rPr lang="en-US" dirty="0" smtClean="0"/>
            </a:br>
            <a:r>
              <a:rPr lang="en-US" b="1" dirty="0" smtClean="0"/>
              <a:t>bears a prominent Square and Compasses.</a:t>
            </a:r>
            <a:endParaRPr lang="en-US" dirty="0" smtClean="0"/>
          </a:p>
          <a:p>
            <a:r>
              <a:rPr lang="en-US" dirty="0" smtClean="0"/>
              <a:t>....Dr. McCord’s Masonic documents are historic in another way. A second signer was the eminent José Maria da Silva </a:t>
            </a:r>
            <a:r>
              <a:rPr lang="en-US" dirty="0" err="1" smtClean="0"/>
              <a:t>Paraños</a:t>
            </a:r>
            <a:r>
              <a:rPr lang="en-US" dirty="0" smtClean="0"/>
              <a:t>, best known as the </a:t>
            </a:r>
            <a:r>
              <a:rPr lang="en-US" dirty="0" err="1" smtClean="0"/>
              <a:t>Visconde</a:t>
            </a:r>
            <a:r>
              <a:rPr lang="en-US" dirty="0" smtClean="0"/>
              <a:t> do Rio </a:t>
            </a:r>
            <a:r>
              <a:rPr lang="en-US" dirty="0" err="1" smtClean="0"/>
              <a:t>Branco</a:t>
            </a:r>
            <a:r>
              <a:rPr lang="en-US" dirty="0" smtClean="0"/>
              <a:t>. He was Grand Master of the Grande </a:t>
            </a:r>
            <a:r>
              <a:rPr lang="en-US" dirty="0" err="1" smtClean="0"/>
              <a:t>Oriente</a:t>
            </a:r>
            <a:r>
              <a:rPr lang="en-US" dirty="0" smtClean="0"/>
              <a:t> do </a:t>
            </a:r>
            <a:r>
              <a:rPr lang="en-US" dirty="0" err="1" smtClean="0"/>
              <a:t>Brasil</a:t>
            </a:r>
            <a:r>
              <a:rPr lang="en-US" dirty="0" smtClean="0"/>
              <a:t>, and he was the author of the first emancipation legislation that led, 17 years later, to abolition of slavery in his nation. </a:t>
            </a:r>
            <a:br>
              <a:rPr lang="en-US" dirty="0" smtClean="0"/>
            </a:br>
            <a:r>
              <a:rPr lang="en-US" dirty="0" smtClean="0"/>
              <a:t>What was life like for former Southerners in Portuguese-speaking Brazil? In fact, half the Confederate North Americans quit and went home within ten years. But the rest stuck it out nobly and left a heritage that lives today, albeit as a small minority among the 170,000 citizens of Americana. </a:t>
            </a:r>
            <a:br>
              <a:rPr lang="en-US" dirty="0" smtClean="0"/>
            </a:br>
            <a:r>
              <a:rPr lang="en-US" dirty="0" smtClean="0"/>
              <a:t>....Patrick Fields of Charlotte, North Carolina, has ancestors who fought in both the Revolution and Confederacy. His father and grandfather were Freemasons. He taught several weeks in the Sao Paulo region last summer and made it his business to investigate Americana. There he found a burgeoning metropolis populated mostly by people of Italian heritage spilling over from South America’s largest city, Sao Paulo. He noted, “The people in Americana are like those all over Brazil: all colors, all religions, all occupations, all heritages.” </a:t>
            </a:r>
          </a:p>
          <a:p>
            <a:r>
              <a:rPr lang="en-US" dirty="0" smtClean="0"/>
              <a:t/>
            </a:r>
            <a:br>
              <a:rPr lang="en-US" dirty="0" smtClean="0"/>
            </a:br>
            <a:r>
              <a:rPr lang="en-US" b="1" dirty="0" smtClean="0"/>
              <a:t>The Confederate Museum in the city of Americana, Brazil,</a:t>
            </a:r>
            <a:r>
              <a:rPr lang="en-US" dirty="0" smtClean="0"/>
              <a:t> </a:t>
            </a:r>
            <a:br>
              <a:rPr lang="en-US" dirty="0" smtClean="0"/>
            </a:br>
            <a:r>
              <a:rPr lang="en-US" b="1" dirty="0" smtClean="0"/>
              <a:t>has a panel discussing Freemasonry as it played a</a:t>
            </a:r>
            <a:r>
              <a:rPr lang="en-US" dirty="0" smtClean="0"/>
              <a:t> </a:t>
            </a:r>
            <a:br>
              <a:rPr lang="en-US" dirty="0" smtClean="0"/>
            </a:br>
            <a:r>
              <a:rPr lang="en-US" b="1" dirty="0" smtClean="0"/>
              <a:t>part in founding that city in 1865.</a:t>
            </a:r>
            <a:endParaRPr lang="en-US" dirty="0" smtClean="0"/>
          </a:p>
          <a:p>
            <a:r>
              <a:rPr lang="en-US" dirty="0" smtClean="0"/>
              <a:t>....Masonic Lodges abound in Brazil. Masonic, like Confederate, activity surfaces in Americana at their Confederate museum, cemetery, and frequent festivals which Fields videotaped extensively. He said, “Masons and other Confederates were never locked into Americana or other settlements. They spread all over Brazil. So you can’t say today’s people of Americana are descended from Confederate Masons.” </a:t>
            </a:r>
            <a:br>
              <a:rPr lang="en-US" dirty="0" smtClean="0"/>
            </a:br>
            <a:r>
              <a:rPr lang="en-US" dirty="0" smtClean="0"/>
              <a:t>....What did these remarkable Masons bring to Brazil? Well, watermelons for one thing. Grown from their American seed, watermelons became so popular that up to 100 railroad carloads a day were shipped from Americana by the late 1800s. The Confederate Masonic families had no trouble raising meat, vegetables, and fruit to feed their families. </a:t>
            </a:r>
            <a:br>
              <a:rPr lang="en-US" dirty="0" smtClean="0"/>
            </a:br>
            <a:r>
              <a:rPr lang="en-US" dirty="0" smtClean="0"/>
              <a:t>Their dishes included corn bread, spoon bread, egg bread, biscuits, and burgoo stew, a savory mixture of several kinds of meat and vegetables usually served at political rallies and community occasions. Black-eyed peas, potatoes, and Southern-fried chicken live on in Brazil. Brazilian desserts include such Southern staples as vinegar pie, ambrosia, custard, fruit pies, chess pie, and ginger cake. </a:t>
            </a:r>
            <a:br>
              <a:rPr lang="en-US" dirty="0" smtClean="0"/>
            </a:br>
            <a:r>
              <a:rPr lang="en-US" dirty="0" smtClean="0"/>
              <a:t>....The immigrants introduced the plow and improved farming methods that increased cotton, coffee, and sugarcane crop yields nationwide. Brazil hired North Americans as advisers and plantation administrators. These </a:t>
            </a:r>
            <a:r>
              <a:rPr lang="en-US" dirty="0" err="1" smtClean="0"/>
              <a:t>Confederados</a:t>
            </a:r>
            <a:r>
              <a:rPr lang="en-US" dirty="0" smtClean="0"/>
              <a:t>, as they were called, got much in return. The Halls, </a:t>
            </a:r>
            <a:r>
              <a:rPr lang="en-US" dirty="0" err="1" smtClean="0"/>
              <a:t>Thatchers</a:t>
            </a:r>
            <a:r>
              <a:rPr lang="en-US" dirty="0" smtClean="0"/>
              <a:t>, </a:t>
            </a:r>
            <a:r>
              <a:rPr lang="en-US" dirty="0" err="1" smtClean="0"/>
              <a:t>Gastons</a:t>
            </a:r>
            <a:r>
              <a:rPr lang="en-US" dirty="0" smtClean="0"/>
              <a:t>, and other </a:t>
            </a:r>
            <a:r>
              <a:rPr lang="en-US" dirty="0" err="1" smtClean="0"/>
              <a:t>Confederados</a:t>
            </a:r>
            <a:r>
              <a:rPr lang="en-US" dirty="0" smtClean="0"/>
              <a:t> netted a 100% return on their first two-year cotton planting. They were able to build their Old South mansions again, though in Brazil. And they regained pride in their heritage. They felt they were Americans deep inside. Their undying respect for Jefferson Davis and Robert E. Lee simply added to their fraternal bonds to George Washington, Benjamin Franklin, James Monroe, Andrew Jackson, and the spirit of freedom of the United States of America. </a:t>
            </a:r>
            <a:br>
              <a:rPr lang="en-US" dirty="0" smtClean="0"/>
            </a:br>
            <a:r>
              <a:rPr lang="en-US" dirty="0" smtClean="0"/>
              <a:t>....The validity of this information can be proved by reading two books: The </a:t>
            </a:r>
            <a:r>
              <a:rPr lang="en-US" dirty="0" err="1" smtClean="0"/>
              <a:t>Confederados</a:t>
            </a:r>
            <a:r>
              <a:rPr lang="en-US" dirty="0" smtClean="0"/>
              <a:t> published by the University of Alabama Press, and The Lost Colony of the Confederacy published by the University Press of Mississippi. Or, better still, take the next plane to Sao Paulo and visit Americana! </a:t>
            </a:r>
            <a:br>
              <a:rPr lang="en-US" dirty="0" smtClean="0"/>
            </a:br>
            <a:endParaRPr lang="en-US" dirty="0" smtClean="0"/>
          </a:p>
          <a:p>
            <a:r>
              <a:rPr lang="en-US" dirty="0" smtClean="0"/>
              <a:t/>
            </a:r>
            <a:br>
              <a:rPr lang="en-US" dirty="0" smtClean="0"/>
            </a:br>
            <a:r>
              <a:rPr lang="en-US" b="1" dirty="0" smtClean="0"/>
              <a:t>Walter J. Klein</a:t>
            </a:r>
            <a:r>
              <a:rPr lang="en-US" dirty="0" smtClean="0"/>
              <a:t> </a:t>
            </a:r>
            <a:br>
              <a:rPr lang="en-US" dirty="0" smtClean="0"/>
            </a:br>
            <a:r>
              <a:rPr lang="en-US" dirty="0" smtClean="0"/>
              <a:t>is a member of Excelsior Lodge No. 261 in Charlotte, N.C., and the Scottish Rite Bodies of Charlotte. He was producing and donating motion pictures for the Shrine Bowl of the Carolinas years before he petitioned for the Degrees. Presently creating a mini-museum at the Charlotte Scottish Rite Temple displaying “Treasures of Charlotte Masonry,” he discovered the Hezekiah Alexander House was built as a Masonic meeting hall and believes it to be the oldest Masonic structure in America. He conceived and built The American Freedom Bell and, with the Grand Lodge of North Carolina, arranged for its cornerstone to be laid by both white and black Grand Masters before a crowd led by Governor Jim Martin. A member of the Scottish Rite Research Society, he received in 2000 the highest Masonic award in North Carolina, the Joseph </a:t>
            </a:r>
            <a:r>
              <a:rPr lang="en-US" dirty="0" err="1" smtClean="0"/>
              <a:t>Montford</a:t>
            </a:r>
            <a:r>
              <a:rPr lang="en-US" dirty="0" smtClean="0"/>
              <a:t> Medal, for his services to Freemasonry and America. </a:t>
            </a:r>
            <a:br>
              <a:rPr lang="en-US" dirty="0" smtClean="0"/>
            </a:br>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58</a:t>
            </a:fld>
            <a:endParaRPr lang="en-US"/>
          </a:p>
        </p:txBody>
      </p:sp>
    </p:spTree>
    <p:extLst>
      <p:ext uri="{BB962C8B-B14F-4D97-AF65-F5344CB8AC3E}">
        <p14:creationId xmlns:p14="http://schemas.microsoft.com/office/powerpoint/2010/main" val="2265292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59</a:t>
            </a:fld>
            <a:endParaRPr lang="en-US"/>
          </a:p>
        </p:txBody>
      </p:sp>
    </p:spTree>
    <p:extLst>
      <p:ext uri="{BB962C8B-B14F-4D97-AF65-F5344CB8AC3E}">
        <p14:creationId xmlns:p14="http://schemas.microsoft.com/office/powerpoint/2010/main" val="3907985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grave markers in background. Read</a:t>
            </a:r>
            <a:r>
              <a:rPr lang="en-US" baseline="0" dirty="0" smtClean="0"/>
              <a:t> in one article</a:t>
            </a:r>
            <a:r>
              <a:rPr lang="en-US" dirty="0" smtClean="0"/>
              <a:t> where this was noted to be a </a:t>
            </a:r>
            <a:r>
              <a:rPr lang="en-US" smtClean="0"/>
              <a:t>Baptist</a:t>
            </a:r>
            <a:r>
              <a:rPr lang="en-US" baseline="0" smtClean="0"/>
              <a:t> Chapel.</a:t>
            </a:r>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60</a:t>
            </a:fld>
            <a:endParaRPr lang="en-US"/>
          </a:p>
        </p:txBody>
      </p:sp>
    </p:spTree>
    <p:extLst>
      <p:ext uri="{BB962C8B-B14F-4D97-AF65-F5344CB8AC3E}">
        <p14:creationId xmlns:p14="http://schemas.microsoft.com/office/powerpoint/2010/main" val="4210331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Confederate Monument</a:t>
            </a:r>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70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casual/common</a:t>
            </a:r>
            <a:r>
              <a:rPr lang="en-US" baseline="0" dirty="0" smtClean="0"/>
              <a:t> dress of Brazilians. Very similar to here in the U.S.</a:t>
            </a:r>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72</a:t>
            </a:fld>
            <a:endParaRPr lang="en-US"/>
          </a:p>
        </p:txBody>
      </p:sp>
    </p:spTree>
    <p:extLst>
      <p:ext uri="{BB962C8B-B14F-4D97-AF65-F5344CB8AC3E}">
        <p14:creationId xmlns:p14="http://schemas.microsoft.com/office/powerpoint/2010/main" val="2661623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you suppose they recognize</a:t>
            </a:r>
            <a:r>
              <a:rPr lang="en-US" baseline="0" dirty="0" smtClean="0"/>
              <a:t> and abide to not only the Brazilian Constitution, but also the American?</a:t>
            </a:r>
          </a:p>
          <a:p>
            <a:r>
              <a:rPr lang="en-US" baseline="0" dirty="0" smtClean="0"/>
              <a:t>Speculation:  1) Our Confederate ancestors loved the pre-WBTS Constitution of the U.S. with the principles established by their forefathers. To recognize it, would be to honor our their ancestors.</a:t>
            </a:r>
          </a:p>
          <a:p>
            <a:r>
              <a:rPr lang="en-US" baseline="0" dirty="0" smtClean="0"/>
              <a:t>2) There may be members of the </a:t>
            </a:r>
            <a:r>
              <a:rPr lang="en-US" baseline="0" dirty="0" err="1" smtClean="0"/>
              <a:t>Os</a:t>
            </a:r>
            <a:r>
              <a:rPr lang="en-US" baseline="0" dirty="0" smtClean="0"/>
              <a:t> </a:t>
            </a:r>
            <a:r>
              <a:rPr lang="en-US" baseline="0" dirty="0" err="1" smtClean="0"/>
              <a:t>Confederados</a:t>
            </a:r>
            <a:r>
              <a:rPr lang="en-US" baseline="0" dirty="0" smtClean="0"/>
              <a:t> Camp 1653 who live in the U.S. and must also honor the Constitution of the U.S.</a:t>
            </a:r>
          </a:p>
          <a:p>
            <a:r>
              <a:rPr lang="en-US" baseline="0" dirty="0" smtClean="0"/>
              <a:t>3) Above, is purely speculation</a:t>
            </a:r>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77</a:t>
            </a:fld>
            <a:endParaRPr lang="en-US"/>
          </a:p>
        </p:txBody>
      </p:sp>
    </p:spTree>
    <p:extLst>
      <p:ext uri="{BB962C8B-B14F-4D97-AF65-F5344CB8AC3E}">
        <p14:creationId xmlns:p14="http://schemas.microsoft.com/office/powerpoint/2010/main" val="3839874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79</a:t>
            </a:fld>
            <a:endParaRPr lang="en-US"/>
          </a:p>
        </p:txBody>
      </p:sp>
    </p:spTree>
    <p:extLst>
      <p:ext uri="{BB962C8B-B14F-4D97-AF65-F5344CB8AC3E}">
        <p14:creationId xmlns:p14="http://schemas.microsoft.com/office/powerpoint/2010/main" val="9558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E1AC0-1254-4253-B924-F07E55AC9825}" type="slidenum">
              <a:rPr lang="en-US" smtClean="0"/>
              <a:pPr/>
              <a:t>81</a:t>
            </a:fld>
            <a:endParaRPr lang="en-US"/>
          </a:p>
        </p:txBody>
      </p:sp>
    </p:spTree>
    <p:extLst>
      <p:ext uri="{BB962C8B-B14F-4D97-AF65-F5344CB8AC3E}">
        <p14:creationId xmlns:p14="http://schemas.microsoft.com/office/powerpoint/2010/main" val="121799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110 years, the numbers stood as gospel: 618,222 men died in the </a:t>
            </a:r>
            <a:r>
              <a:rPr lang="en-US" dirty="0">
                <a:hlinkClick r:id="rId3" tooltip="More articles about American Civil War."/>
              </a:rPr>
              <a:t>Civil War</a:t>
            </a:r>
            <a:r>
              <a:rPr lang="en-US" dirty="0"/>
              <a:t>,</a:t>
            </a:r>
            <a:br>
              <a:rPr lang="en-US" dirty="0"/>
            </a:br>
            <a:r>
              <a:rPr lang="en-US" dirty="0"/>
              <a:t>360,222 from the North and 258,000 from the South —</a:t>
            </a:r>
            <a:br>
              <a:rPr lang="en-US" dirty="0"/>
            </a:br>
            <a:r>
              <a:rPr lang="en-US" dirty="0"/>
              <a:t>by far the greatest toll of any war in American history.</a:t>
            </a:r>
            <a:br>
              <a:rPr lang="en-US" dirty="0"/>
            </a:br>
            <a:r>
              <a:rPr lang="en-US" dirty="0"/>
              <a:t/>
            </a:r>
            <a:br>
              <a:rPr lang="en-US" dirty="0"/>
            </a:br>
            <a:r>
              <a:rPr lang="en-US" dirty="0"/>
              <a:t>But new research shows that the numbers were far too low.</a:t>
            </a:r>
            <a:br>
              <a:rPr lang="en-US" dirty="0"/>
            </a:br>
            <a:r>
              <a:rPr lang="en-US" dirty="0"/>
              <a:t>By combing through newly digitized census data from the 19th century, J. David Hacker, a demographic historian from Binghamton University in New York, has </a:t>
            </a:r>
            <a:r>
              <a:rPr lang="en-US" dirty="0">
                <a:hlinkClick r:id="rId4" tooltip="Article by Dr. Hacker on Times Opinionator blog."/>
              </a:rPr>
              <a:t>recalculated the death toll</a:t>
            </a:r>
            <a:r>
              <a:rPr lang="en-US" dirty="0"/>
              <a:t> and increased it by more than 20 percent — to 750,000.</a:t>
            </a:r>
            <a:br>
              <a:rPr lang="en-US" dirty="0"/>
            </a:br>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3</a:t>
            </a:fld>
            <a:endParaRPr lang="en-US"/>
          </a:p>
        </p:txBody>
      </p:sp>
    </p:spTree>
    <p:extLst>
      <p:ext uri="{BB962C8B-B14F-4D97-AF65-F5344CB8AC3E}">
        <p14:creationId xmlns:p14="http://schemas.microsoft.com/office/powerpoint/2010/main" val="2764420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Charles</a:t>
            </a:r>
            <a:r>
              <a:rPr lang="en-US" baseline="0" dirty="0" smtClean="0"/>
              <a:t> Marc Robinson, SCV member in the John H. Reagan Camp 2156, Palestine, Texas is the GGG grandson of William “</a:t>
            </a:r>
            <a:r>
              <a:rPr lang="en-US" baseline="0" dirty="0" err="1" smtClean="0"/>
              <a:t>Bluford</a:t>
            </a:r>
            <a:r>
              <a:rPr lang="en-US" baseline="0" dirty="0" smtClean="0"/>
              <a:t>” Nettle and Margaret Burleson Nettle.</a:t>
            </a:r>
            <a:endParaRPr lang="en-US" dirty="0" smtClean="0"/>
          </a:p>
          <a:p>
            <a:r>
              <a:rPr lang="en-US" dirty="0" smtClean="0"/>
              <a:t>“</a:t>
            </a:r>
            <a:r>
              <a:rPr lang="en-US" dirty="0" smtClean="0"/>
              <a:t>A man by the name of Fred McMillan</a:t>
            </a:r>
            <a:r>
              <a:rPr lang="en-US" baseline="0" dirty="0" smtClean="0"/>
              <a:t> aroused the citizenship of three counties and fired them to action by his story of South America.”</a:t>
            </a:r>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4</a:t>
            </a:fld>
            <a:endParaRPr lang="en-US"/>
          </a:p>
        </p:txBody>
      </p:sp>
    </p:spTree>
    <p:extLst>
      <p:ext uri="{BB962C8B-B14F-4D97-AF65-F5344CB8AC3E}">
        <p14:creationId xmlns:p14="http://schemas.microsoft.com/office/powerpoint/2010/main" val="2439173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6</a:t>
            </a:fld>
            <a:endParaRPr lang="en-US"/>
          </a:p>
        </p:txBody>
      </p:sp>
    </p:spTree>
    <p:extLst>
      <p:ext uri="{BB962C8B-B14F-4D97-AF65-F5344CB8AC3E}">
        <p14:creationId xmlns:p14="http://schemas.microsoft.com/office/powerpoint/2010/main" val="3540730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of Charles “Marc” Robinson next to the grave</a:t>
            </a:r>
            <a:r>
              <a:rPr lang="en-US" baseline="0" dirty="0" smtClean="0"/>
              <a:t> marker of his GGG grandfather, W. </a:t>
            </a:r>
            <a:r>
              <a:rPr lang="en-US" baseline="0" dirty="0" err="1" smtClean="0"/>
              <a:t>Bluford</a:t>
            </a:r>
            <a:r>
              <a:rPr lang="en-US" baseline="0" dirty="0" smtClean="0"/>
              <a:t> Nettle, in the Atoka Cemetery in Coleman County. It took Marc several months to figure out where W. </a:t>
            </a:r>
            <a:r>
              <a:rPr lang="en-US" baseline="0" dirty="0" err="1" smtClean="0"/>
              <a:t>Bluford</a:t>
            </a:r>
            <a:r>
              <a:rPr lang="en-US" baseline="0" dirty="0" smtClean="0"/>
              <a:t> Nettle was buried since it was a long ways from his home.</a:t>
            </a:r>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9</a:t>
            </a:fld>
            <a:endParaRPr lang="en-US"/>
          </a:p>
        </p:txBody>
      </p:sp>
    </p:spTree>
    <p:extLst>
      <p:ext uri="{BB962C8B-B14F-4D97-AF65-F5344CB8AC3E}">
        <p14:creationId xmlns:p14="http://schemas.microsoft.com/office/powerpoint/2010/main" val="2160141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rtl="0"/>
            <a:r>
              <a:rPr lang="en-US" b="1" dirty="0" err="1" smtClean="0">
                <a:effectLst/>
              </a:rPr>
              <a:t>Vara</a:t>
            </a:r>
            <a:r>
              <a:rPr lang="en-US" b="1" dirty="0" smtClean="0">
                <a:effectLst/>
              </a:rPr>
              <a:t> (unit of length)</a:t>
            </a:r>
          </a:p>
          <a:p>
            <a:pPr rtl="0"/>
            <a:r>
              <a:rPr lang="en-US" dirty="0" smtClean="0">
                <a:effectLst/>
              </a:rPr>
              <a:t>A </a:t>
            </a:r>
            <a:r>
              <a:rPr lang="en-US" b="1" dirty="0" err="1" smtClean="0">
                <a:effectLst/>
              </a:rPr>
              <a:t>vara</a:t>
            </a:r>
            <a:r>
              <a:rPr lang="en-US" dirty="0" smtClean="0">
                <a:effectLst/>
              </a:rPr>
              <a:t> (meaning "rod" or "pole", abbreviation: </a:t>
            </a:r>
            <a:r>
              <a:rPr lang="en-US" b="1" dirty="0" err="1" smtClean="0">
                <a:effectLst/>
              </a:rPr>
              <a:t>var</a:t>
            </a:r>
            <a:r>
              <a:rPr lang="en-US" dirty="0" smtClean="0">
                <a:effectLst/>
              </a:rPr>
              <a:t>) is an old </a:t>
            </a:r>
            <a:r>
              <a:rPr lang="en-US" dirty="0" smtClean="0">
                <a:effectLst/>
                <a:hlinkClick r:id="rId3" action="ppaction://hlinkfile" tooltip="Spain"/>
              </a:rPr>
              <a:t>Spanish</a:t>
            </a:r>
            <a:r>
              <a:rPr lang="en-US" dirty="0" smtClean="0">
                <a:effectLst/>
              </a:rPr>
              <a:t> </a:t>
            </a:r>
            <a:r>
              <a:rPr lang="en-US" dirty="0" smtClean="0">
                <a:effectLst/>
                <a:hlinkClick r:id="rId4" action="ppaction://hlinkfile" tooltip="Units of measurement"/>
              </a:rPr>
              <a:t>unit</a:t>
            </a:r>
            <a:r>
              <a:rPr lang="en-US" dirty="0" smtClean="0">
                <a:effectLst/>
              </a:rPr>
              <a:t> of </a:t>
            </a:r>
            <a:r>
              <a:rPr lang="en-US" dirty="0" smtClean="0">
                <a:effectLst/>
                <a:hlinkClick r:id="rId5" action="ppaction://hlinkfile" tooltip="Length"/>
              </a:rPr>
              <a:t>length</a:t>
            </a:r>
            <a:r>
              <a:rPr lang="en-US" dirty="0" smtClean="0">
                <a:effectLst/>
              </a:rPr>
              <a:t>. </a:t>
            </a:r>
            <a:r>
              <a:rPr lang="en-US" dirty="0" err="1" smtClean="0">
                <a:effectLst/>
              </a:rPr>
              <a:t>Varas</a:t>
            </a:r>
            <a:r>
              <a:rPr lang="en-US" dirty="0" smtClean="0">
                <a:effectLst/>
              </a:rPr>
              <a:t> are a </a:t>
            </a:r>
            <a:r>
              <a:rPr lang="en-US" dirty="0" smtClean="0">
                <a:effectLst/>
                <a:hlinkClick r:id="rId6" action="ppaction://hlinkfile" tooltip="Surveying"/>
              </a:rPr>
              <a:t>surveying</a:t>
            </a:r>
            <a:r>
              <a:rPr lang="en-US" dirty="0" smtClean="0">
                <a:effectLst/>
              </a:rPr>
              <a:t> unit that appears in many deeds in the southern </a:t>
            </a:r>
            <a:r>
              <a:rPr lang="en-US" dirty="0" smtClean="0">
                <a:effectLst/>
                <a:hlinkClick r:id="rId7" action="ppaction://hlinkfile" tooltip="United States"/>
              </a:rPr>
              <a:t>United States</a:t>
            </a:r>
            <a:r>
              <a:rPr lang="en-US" dirty="0" smtClean="0">
                <a:effectLst/>
              </a:rPr>
              <a:t>, and </a:t>
            </a:r>
            <a:r>
              <a:rPr lang="en-US" dirty="0" err="1" smtClean="0">
                <a:effectLst/>
              </a:rPr>
              <a:t>varas</a:t>
            </a:r>
            <a:r>
              <a:rPr lang="en-US" dirty="0" smtClean="0">
                <a:effectLst/>
              </a:rPr>
              <a:t> were also used in many parts of </a:t>
            </a:r>
            <a:r>
              <a:rPr lang="en-US" dirty="0" smtClean="0">
                <a:effectLst/>
                <a:hlinkClick r:id="rId8" action="ppaction://hlinkfile" tooltip="Latin America"/>
              </a:rPr>
              <a:t>Latin America</a:t>
            </a:r>
            <a:r>
              <a:rPr lang="en-US" dirty="0" smtClean="0">
                <a:effectLst/>
              </a:rPr>
              <a:t>. It varied in size at various times and places; the Spanish unit was set at about 835.905 mm (32.91 in) in 1801. In Argentina, the </a:t>
            </a:r>
            <a:r>
              <a:rPr lang="en-US" dirty="0" err="1" smtClean="0">
                <a:effectLst/>
              </a:rPr>
              <a:t>vara</a:t>
            </a:r>
            <a:r>
              <a:rPr lang="en-US" dirty="0" smtClean="0">
                <a:effectLst/>
              </a:rPr>
              <a:t> measured about 866 mm (34.1 in), and typical urban lots are 8.66 m (28.41 </a:t>
            </a:r>
            <a:r>
              <a:rPr lang="en-US" dirty="0" err="1" smtClean="0">
                <a:effectLst/>
              </a:rPr>
              <a:t>ft</a:t>
            </a:r>
            <a:r>
              <a:rPr lang="en-US" dirty="0" smtClean="0">
                <a:effectLst/>
              </a:rPr>
              <a:t>) wide (10 Argentine </a:t>
            </a:r>
            <a:r>
              <a:rPr lang="en-US" dirty="0" err="1" smtClean="0">
                <a:effectLst/>
              </a:rPr>
              <a:t>varas</a:t>
            </a:r>
            <a:r>
              <a:rPr lang="en-US" dirty="0" smtClean="0">
                <a:effectLst/>
              </a:rPr>
              <a:t>). At some time a value of 33 inches (838.2 mm) was adopted in California.</a:t>
            </a:r>
          </a:p>
          <a:p>
            <a:pPr rtl="0"/>
            <a:r>
              <a:rPr lang="en-US" dirty="0" smtClean="0">
                <a:effectLst/>
              </a:rPr>
              <a:t>In </a:t>
            </a:r>
            <a:r>
              <a:rPr lang="en-US" dirty="0" smtClean="0">
                <a:effectLst/>
                <a:hlinkClick r:id="rId9" action="ppaction://hlinkfile" tooltip="Texas"/>
              </a:rPr>
              <a:t>Texas</a:t>
            </a:r>
            <a:r>
              <a:rPr lang="en-US" dirty="0" smtClean="0">
                <a:effectLst/>
              </a:rPr>
              <a:t>, a </a:t>
            </a:r>
            <a:r>
              <a:rPr lang="en-US" dirty="0" err="1" smtClean="0">
                <a:effectLst/>
              </a:rPr>
              <a:t>vara</a:t>
            </a:r>
            <a:r>
              <a:rPr lang="en-US" dirty="0" smtClean="0">
                <a:effectLst/>
              </a:rPr>
              <a:t> was defined as 33</a:t>
            </a:r>
            <a:r>
              <a:rPr lang="en-US" strike="sngStrike" dirty="0" smtClean="0">
                <a:effectLst/>
              </a:rPr>
              <a:t>+</a:t>
            </a:r>
            <a:r>
              <a:rPr lang="en-US" baseline="30000" dirty="0" smtClean="0">
                <a:effectLst/>
              </a:rPr>
              <a:t>1</a:t>
            </a:r>
            <a:r>
              <a:rPr lang="en-US" dirty="0" smtClean="0">
                <a:effectLst/>
              </a:rPr>
              <a:t>⁄</a:t>
            </a:r>
            <a:r>
              <a:rPr lang="en-US" baseline="-25000" dirty="0" smtClean="0">
                <a:effectLst/>
              </a:rPr>
              <a:t>3</a:t>
            </a:r>
            <a:r>
              <a:rPr lang="en-US" dirty="0" smtClean="0">
                <a:effectLst/>
              </a:rPr>
              <a:t> inches (846.67 mm), or 1 yard = 1.08 </a:t>
            </a:r>
            <a:r>
              <a:rPr lang="en-US" dirty="0" err="1" smtClean="0">
                <a:effectLst/>
              </a:rPr>
              <a:t>vara</a:t>
            </a:r>
            <a:r>
              <a:rPr lang="en-US" dirty="0" smtClean="0">
                <a:effectLst/>
              </a:rPr>
              <a:t>. The </a:t>
            </a:r>
            <a:r>
              <a:rPr lang="en-US" dirty="0" err="1" smtClean="0">
                <a:effectLst/>
              </a:rPr>
              <a:t>vara</a:t>
            </a:r>
            <a:r>
              <a:rPr lang="en-US" dirty="0" smtClean="0">
                <a:effectLst/>
              </a:rPr>
              <a:t> and the corresponding unit of </a:t>
            </a:r>
            <a:r>
              <a:rPr lang="en-US" dirty="0" smtClean="0">
                <a:effectLst/>
                <a:hlinkClick r:id="rId10" action="ppaction://hlinkfile" tooltip="Area"/>
              </a:rPr>
              <a:t>area</a:t>
            </a:r>
            <a:r>
              <a:rPr lang="en-US" dirty="0" smtClean="0">
                <a:effectLst/>
              </a:rPr>
              <a:t>, the square </a:t>
            </a:r>
            <a:r>
              <a:rPr lang="en-US" dirty="0" err="1" smtClean="0">
                <a:effectLst/>
              </a:rPr>
              <a:t>vara</a:t>
            </a:r>
            <a:r>
              <a:rPr lang="en-US" dirty="0" smtClean="0">
                <a:effectLst/>
              </a:rPr>
              <a:t>, were introduced in the 19th century to measure Spanish land grants. In </a:t>
            </a:r>
            <a:r>
              <a:rPr lang="en-US" dirty="0" smtClean="0">
                <a:effectLst/>
                <a:hlinkClick r:id="rId9" action="ppaction://hlinkfile" tooltip="Texas"/>
              </a:rPr>
              <a:t>Texas</a:t>
            </a:r>
            <a:r>
              <a:rPr lang="en-US" dirty="0" smtClean="0">
                <a:effectLst/>
              </a:rPr>
              <a:t>, </a:t>
            </a:r>
            <a:r>
              <a:rPr lang="en-US" dirty="0" smtClean="0">
                <a:effectLst/>
                <a:hlinkClick r:id="rId11" action="ppaction://hlinkfile" tooltip="Stephen F. Austin"/>
              </a:rPr>
              <a:t>Stephen F. Austin</a:t>
            </a:r>
            <a:r>
              <a:rPr lang="en-US" dirty="0" smtClean="0">
                <a:effectLst/>
              </a:rPr>
              <a:t>'s early surveying contracts required that he use the </a:t>
            </a:r>
            <a:r>
              <a:rPr lang="en-US" dirty="0" err="1" smtClean="0">
                <a:effectLst/>
              </a:rPr>
              <a:t>vara</a:t>
            </a:r>
            <a:r>
              <a:rPr lang="en-US" dirty="0" smtClean="0">
                <a:effectLst/>
              </a:rPr>
              <a:t> as a standard unit. The </a:t>
            </a:r>
            <a:r>
              <a:rPr lang="en-US" dirty="0" err="1" smtClean="0">
                <a:effectLst/>
              </a:rPr>
              <a:t>vara</a:t>
            </a:r>
            <a:r>
              <a:rPr lang="en-US" dirty="0" smtClean="0">
                <a:effectLst/>
              </a:rPr>
              <a:t> can be seen in many deeds as late as the mid to late 1900's. An 1 </a:t>
            </a:r>
            <a:r>
              <a:rPr lang="en-US" dirty="0" smtClean="0">
                <a:effectLst/>
                <a:hlinkClick r:id="rId12" action="ppaction://hlinkfile" tooltip="Acre"/>
              </a:rPr>
              <a:t>acre</a:t>
            </a:r>
            <a:r>
              <a:rPr lang="en-US" dirty="0" smtClean="0">
                <a:effectLst/>
              </a:rPr>
              <a:t> (0.405 </a:t>
            </a:r>
            <a:r>
              <a:rPr lang="en-US" dirty="0" smtClean="0">
                <a:effectLst/>
                <a:hlinkClick r:id="rId13" action="ppaction://hlinkfile" tooltip="Hectare"/>
              </a:rPr>
              <a:t>ha</a:t>
            </a:r>
            <a:r>
              <a:rPr lang="en-US" dirty="0" smtClean="0">
                <a:effectLst/>
              </a:rPr>
              <a:t>) is equivalent to 5,645.376 Texan square </a:t>
            </a:r>
            <a:r>
              <a:rPr lang="en-US" dirty="0" err="1" smtClean="0">
                <a:effectLst/>
              </a:rPr>
              <a:t>varas</a:t>
            </a:r>
            <a:r>
              <a:rPr lang="en-US" dirty="0" smtClean="0">
                <a:effectLst/>
              </a:rPr>
              <a:t>. A league is equivalent to 5,000 </a:t>
            </a:r>
            <a:r>
              <a:rPr lang="en-US" dirty="0" err="1" smtClean="0">
                <a:effectLst/>
              </a:rPr>
              <a:t>varas</a:t>
            </a:r>
            <a:r>
              <a:rPr lang="en-US" dirty="0" smtClean="0">
                <a:effectLst/>
              </a:rPr>
              <a:t> squared or 4,428.4 acres (1,792.11 ha).</a:t>
            </a:r>
          </a:p>
          <a:p>
            <a:pPr rtl="0"/>
            <a:r>
              <a:rPr lang="en-US" dirty="0" smtClean="0">
                <a:effectLst/>
              </a:rPr>
              <a:t>To convert </a:t>
            </a:r>
            <a:r>
              <a:rPr lang="en-US" dirty="0" err="1" smtClean="0">
                <a:effectLst/>
              </a:rPr>
              <a:t>varas</a:t>
            </a:r>
            <a:r>
              <a:rPr lang="en-US" dirty="0" smtClean="0">
                <a:effectLst/>
              </a:rPr>
              <a:t> to feet, take the </a:t>
            </a:r>
            <a:r>
              <a:rPr lang="en-US" dirty="0" err="1" smtClean="0">
                <a:effectLst/>
              </a:rPr>
              <a:t>varas</a:t>
            </a:r>
            <a:r>
              <a:rPr lang="en-US" dirty="0" smtClean="0">
                <a:effectLst/>
              </a:rPr>
              <a:t> and divide by 0.36.</a:t>
            </a:r>
          </a:p>
          <a:p>
            <a:pPr rtl="0"/>
            <a:r>
              <a:rPr lang="en-US" dirty="0" smtClean="0">
                <a:effectLst/>
              </a:rPr>
              <a:t>Standardization of measurement in </a:t>
            </a:r>
            <a:r>
              <a:rPr lang="en-US" dirty="0" smtClean="0">
                <a:effectLst/>
                <a:hlinkClick r:id="rId9" action="ppaction://hlinkfile" tooltip="Texas"/>
              </a:rPr>
              <a:t>Texas</a:t>
            </a:r>
            <a:r>
              <a:rPr lang="en-US" dirty="0" smtClean="0">
                <a:effectLst/>
              </a:rPr>
              <a:t> came with the introduction of </a:t>
            </a:r>
            <a:r>
              <a:rPr lang="en-US" dirty="0" err="1" smtClean="0">
                <a:effectLst/>
              </a:rPr>
              <a:t>varas</a:t>
            </a:r>
            <a:r>
              <a:rPr lang="en-US" dirty="0" smtClean="0">
                <a:effectLst/>
              </a:rPr>
              <a:t>, </a:t>
            </a:r>
            <a:r>
              <a:rPr lang="en-US" dirty="0" err="1" smtClean="0">
                <a:effectLst/>
              </a:rPr>
              <a:t>cordels</a:t>
            </a:r>
            <a:r>
              <a:rPr lang="en-US" dirty="0" smtClean="0">
                <a:effectLst/>
              </a:rPr>
              <a:t>, and leagues.</a:t>
            </a:r>
          </a:p>
          <a:p>
            <a:pPr rtl="0"/>
            <a:r>
              <a:rPr lang="en-US" dirty="0" smtClean="0">
                <a:effectLst/>
              </a:rPr>
              <a:t>A measure of 100 </a:t>
            </a:r>
            <a:r>
              <a:rPr lang="en-US" dirty="0" err="1" smtClean="0">
                <a:effectLst/>
              </a:rPr>
              <a:t>varas</a:t>
            </a:r>
            <a:r>
              <a:rPr lang="en-US" dirty="0" smtClean="0">
                <a:effectLst/>
              </a:rPr>
              <a:t> by 100 </a:t>
            </a:r>
            <a:r>
              <a:rPr lang="en-US" dirty="0" err="1" smtClean="0">
                <a:effectLst/>
              </a:rPr>
              <a:t>varas</a:t>
            </a:r>
            <a:r>
              <a:rPr lang="en-US" dirty="0" smtClean="0">
                <a:effectLst/>
              </a:rPr>
              <a:t> is equal to 7000 meters square, and is known traditionally throughout Latin America as a </a:t>
            </a:r>
            <a:r>
              <a:rPr lang="en-US" i="1" dirty="0" err="1" smtClean="0">
                <a:effectLst/>
              </a:rPr>
              <a:t>manzana</a:t>
            </a:r>
            <a:r>
              <a:rPr lang="en-US" dirty="0" smtClean="0">
                <a:effectLst/>
              </a:rPr>
              <a:t> (</a:t>
            </a:r>
            <a:r>
              <a:rPr lang="en-US" i="1" dirty="0" smtClean="0">
                <a:effectLst/>
              </a:rPr>
              <a:t>i.e.</a:t>
            </a:r>
            <a:r>
              <a:rPr lang="en-US" dirty="0" smtClean="0">
                <a:effectLst/>
              </a:rPr>
              <a:t>, a "city block"). As well, lumber is still measured in Costa Rica using a system based on 4 </a:t>
            </a:r>
            <a:r>
              <a:rPr lang="en-US" dirty="0" err="1" smtClean="0">
                <a:effectLst/>
              </a:rPr>
              <a:t>vara</a:t>
            </a:r>
            <a:r>
              <a:rPr lang="en-US" dirty="0" smtClean="0">
                <a:effectLst/>
              </a:rPr>
              <a:t>, or 11 feet, for both round and square wood. With square wood, using inches, the width is multiplied by the depth to get a measurement which they call </a:t>
            </a:r>
            <a:r>
              <a:rPr lang="en-US" i="1" dirty="0" err="1" smtClean="0">
                <a:effectLst/>
              </a:rPr>
              <a:t>pulgadas</a:t>
            </a:r>
            <a:r>
              <a:rPr lang="en-US" dirty="0" smtClean="0">
                <a:effectLst/>
              </a:rPr>
              <a:t>, or inches. The lumber is charged 'per inch', which is a measurement 11/12 of a </a:t>
            </a:r>
            <a:r>
              <a:rPr lang="en-US" dirty="0" smtClean="0">
                <a:effectLst/>
                <a:hlinkClick r:id="rId14" action="ppaction://hlinkfile" tooltip="Board foot"/>
              </a:rPr>
              <a:t>board foot</a:t>
            </a:r>
            <a:r>
              <a:rPr lang="en-US" dirty="0" smtClean="0">
                <a:effectLst/>
              </a:rPr>
              <a:t>.</a:t>
            </a:r>
          </a:p>
          <a:p>
            <a:pPr rtl="0"/>
            <a:r>
              <a:rPr lang="en-US" b="1" dirty="0" smtClean="0">
                <a:effectLst/>
              </a:rPr>
              <a:t>[</a:t>
            </a:r>
            <a:r>
              <a:rPr lang="en-US" b="1" dirty="0" smtClean="0">
                <a:effectLst/>
                <a:hlinkClick r:id="rId15" action="ppaction://hlinkfile" tooltip="Edit section: Labor (unit of area)"/>
              </a:rPr>
              <a:t>edit</a:t>
            </a:r>
            <a:r>
              <a:rPr lang="en-US" b="1" dirty="0" smtClean="0">
                <a:effectLst/>
              </a:rPr>
              <a:t>] Labor (unit of area)</a:t>
            </a:r>
          </a:p>
          <a:p>
            <a:pPr rtl="0"/>
            <a:r>
              <a:rPr lang="en-US" dirty="0" smtClean="0">
                <a:effectLst/>
              </a:rPr>
              <a:t>A </a:t>
            </a:r>
            <a:r>
              <a:rPr lang="en-US" b="1" dirty="0" smtClean="0">
                <a:effectLst/>
              </a:rPr>
              <a:t>labor</a:t>
            </a:r>
            <a:r>
              <a:rPr lang="en-US" dirty="0" smtClean="0">
                <a:effectLst/>
              </a:rPr>
              <a:t> ( </a:t>
            </a:r>
            <a:r>
              <a:rPr lang="en-US" dirty="0">
                <a:hlinkClick r:id="rId16" action="ppaction://hlinkfile" tooltip="Wikipedia:IPA for English"/>
              </a:rPr>
              <a:t>/</a:t>
            </a:r>
            <a:r>
              <a:rPr lang="en-US" dirty="0" err="1">
                <a:hlinkClick r:id="rId16" action="ppaction://hlinkfile" tooltip="Wikipedia:IPA for English"/>
              </a:rPr>
              <a:t>ləˈbɔr</a:t>
            </a:r>
            <a:r>
              <a:rPr lang="en-US" dirty="0">
                <a:hlinkClick r:id="rId16" action="ppaction://hlinkfile" tooltip="Wikipedia:IPA for English"/>
              </a:rPr>
              <a:t>/</a:t>
            </a:r>
            <a:r>
              <a:rPr lang="en-US" dirty="0" smtClean="0">
                <a:effectLst/>
              </a:rPr>
              <a:t> in West </a:t>
            </a:r>
            <a:r>
              <a:rPr lang="en-US" dirty="0" smtClean="0">
                <a:effectLst/>
                <a:hlinkClick r:id="rId9" action="ppaction://hlinkfile" tooltip="Texas"/>
              </a:rPr>
              <a:t>Texas</a:t>
            </a:r>
            <a:r>
              <a:rPr lang="en-US" dirty="0" smtClean="0">
                <a:effectLst/>
              </a:rPr>
              <a:t>) is a </a:t>
            </a:r>
            <a:r>
              <a:rPr lang="en-US" dirty="0" smtClean="0">
                <a:effectLst/>
                <a:hlinkClick r:id="rId4" action="ppaction://hlinkfile" tooltip="Units of measurement"/>
              </a:rPr>
              <a:t>unit</a:t>
            </a:r>
            <a:r>
              <a:rPr lang="en-US" dirty="0" smtClean="0">
                <a:effectLst/>
              </a:rPr>
              <a:t> of </a:t>
            </a:r>
            <a:r>
              <a:rPr lang="en-US" dirty="0" smtClean="0">
                <a:effectLst/>
                <a:hlinkClick r:id="rId10" action="ppaction://hlinkfile" tooltip="Area"/>
              </a:rPr>
              <a:t>area</a:t>
            </a:r>
            <a:r>
              <a:rPr lang="en-US" dirty="0" smtClean="0">
                <a:effectLst/>
              </a:rPr>
              <a:t>, used to express the area of land, that is equal to 1 million square </a:t>
            </a:r>
            <a:r>
              <a:rPr lang="en-US" dirty="0" err="1" smtClean="0">
                <a:effectLst/>
              </a:rPr>
              <a:t>varas</a:t>
            </a:r>
            <a:r>
              <a:rPr lang="en-US" dirty="0" smtClean="0">
                <a:effectLst/>
              </a:rPr>
              <a:t>. A labor is equivalent to about 177.1 </a:t>
            </a:r>
            <a:r>
              <a:rPr lang="en-US" dirty="0" smtClean="0">
                <a:effectLst/>
                <a:hlinkClick r:id="rId12" action="ppaction://hlinkfile" tooltip="Acre"/>
              </a:rPr>
              <a:t>acres</a:t>
            </a:r>
            <a:r>
              <a:rPr lang="en-US" dirty="0" smtClean="0">
                <a:effectLst/>
              </a:rPr>
              <a:t> (71.67 </a:t>
            </a:r>
            <a:r>
              <a:rPr lang="en-US" dirty="0" smtClean="0">
                <a:effectLst/>
                <a:hlinkClick r:id="rId13" action="ppaction://hlinkfile" tooltip="Hectare"/>
              </a:rPr>
              <a:t>ha</a:t>
            </a:r>
            <a:r>
              <a:rPr lang="en-US" dirty="0" smtClean="0">
                <a:effectLst/>
              </a:rPr>
              <a:t>). It was used in the archaic system of old Spanish land grants affecting Texas and parts of adjoining states. The labor is often used as an approximate equivalent to a </a:t>
            </a:r>
            <a:r>
              <a:rPr lang="en-US" i="1" dirty="0" smtClean="0">
                <a:effectLst/>
              </a:rPr>
              <a:t>quarter-section</a:t>
            </a:r>
            <a:r>
              <a:rPr lang="en-US" dirty="0" smtClean="0">
                <a:effectLst/>
              </a:rPr>
              <a:t> (that is, one quarter of a </a:t>
            </a:r>
            <a:r>
              <a:rPr lang="en-US" dirty="0" smtClean="0">
                <a:effectLst/>
                <a:hlinkClick r:id="rId17" action="ppaction://hlinkfile" tooltip="Square mile"/>
              </a:rPr>
              <a:t>square mile</a:t>
            </a:r>
            <a:r>
              <a:rPr lang="en-US" dirty="0" smtClean="0">
                <a:effectLst/>
              </a:rPr>
              <a:t> of land). It is still encountered in modern real estate transactions.</a:t>
            </a:r>
          </a:p>
          <a:p>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10</a:t>
            </a:fld>
            <a:endParaRPr lang="en-US"/>
          </a:p>
        </p:txBody>
      </p:sp>
    </p:spTree>
    <p:extLst>
      <p:ext uri="{BB962C8B-B14F-4D97-AF65-F5344CB8AC3E}">
        <p14:creationId xmlns:p14="http://schemas.microsoft.com/office/powerpoint/2010/main" val="2348659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11</a:t>
            </a:fld>
            <a:endParaRPr lang="en-US"/>
          </a:p>
        </p:txBody>
      </p:sp>
    </p:spTree>
    <p:extLst>
      <p:ext uri="{BB962C8B-B14F-4D97-AF65-F5344CB8AC3E}">
        <p14:creationId xmlns:p14="http://schemas.microsoft.com/office/powerpoint/2010/main" val="455595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a:t>
            </a:r>
            <a:r>
              <a:rPr lang="en-US" baseline="0" dirty="0" smtClean="0"/>
              <a:t> in upper right is of Camp Commander Marc Robinson presenting one of the flags draping over a newly dedicated grave marker to an older descendant of one of Margaret Burleson Nettle’s brothers.  Words used when making these flag presentations is, “On behalf of President Jefferson Davis and a grateful nation, we present to you a token of our appreciation for the service of your ancestor.”</a:t>
            </a:r>
            <a:endParaRPr lang="en-US" dirty="0"/>
          </a:p>
        </p:txBody>
      </p:sp>
      <p:sp>
        <p:nvSpPr>
          <p:cNvPr id="4" name="Slide Number Placeholder 3"/>
          <p:cNvSpPr>
            <a:spLocks noGrp="1"/>
          </p:cNvSpPr>
          <p:nvPr>
            <p:ph type="sldNum" sz="quarter" idx="10"/>
          </p:nvPr>
        </p:nvSpPr>
        <p:spPr/>
        <p:txBody>
          <a:bodyPr/>
          <a:lstStyle/>
          <a:p>
            <a:fld id="{0F2E1AC0-1254-4253-B924-F07E55AC9825}" type="slidenum">
              <a:rPr lang="en-US" smtClean="0"/>
              <a:pPr/>
              <a:t>12</a:t>
            </a:fld>
            <a:endParaRPr lang="en-US"/>
          </a:p>
        </p:txBody>
      </p:sp>
    </p:spTree>
    <p:extLst>
      <p:ext uri="{BB962C8B-B14F-4D97-AF65-F5344CB8AC3E}">
        <p14:creationId xmlns:p14="http://schemas.microsoft.com/office/powerpoint/2010/main" val="2294468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9EEEC808-2408-4777-83AD-90C0CD64C7F3}" type="datetime1">
              <a:rPr lang="en-US" smtClean="0"/>
              <a:t>10/25/2014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49032A02-8AF8-4403-89C2-454C849859E6}"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924B7A2-7B57-42B7-A2A1-FF544C5F0A90}" type="datetime1">
              <a:rPr lang="en-US" smtClean="0"/>
              <a:t>10/25/2014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32A02-8AF8-4403-89C2-454C849859E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EF2A56-B0FF-45FA-A2AA-097A3225F8FF}" type="datetime1">
              <a:rPr lang="en-US" smtClean="0"/>
              <a:t>10/25/2014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32A02-8AF8-4403-89C2-454C849859E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08F1FF2-E96F-4527-88EE-B64D2CD3767A}" type="datetime1">
              <a:rPr lang="en-US" smtClean="0"/>
              <a:t>10/25/2014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32A02-8AF8-4403-89C2-454C849859E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A9F1B14-C3C3-4744-B528-76774487069F}" type="datetime1">
              <a:rPr lang="en-US" smtClean="0"/>
              <a:t>10/25/2014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49032A02-8AF8-4403-89C2-454C849859E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1170998-B8B0-4208-BE30-4DD08FEEEE69}" type="datetime1">
              <a:rPr lang="en-US" smtClean="0"/>
              <a:t>10/25/2014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32A02-8AF8-4403-89C2-454C849859E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CFDB279-960E-493B-BAA9-CBB5E5FAE8A8}" type="datetime1">
              <a:rPr lang="en-US" smtClean="0"/>
              <a:t>10/25/2014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032A02-8AF8-4403-89C2-454C849859E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AEF576B-2758-4037-936E-BB6BC8E0F58E}" type="datetime1">
              <a:rPr lang="en-US" smtClean="0"/>
              <a:t>10/25/2014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032A02-8AF8-4403-89C2-454C849859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482584-C4DF-4886-B458-58AB8A568278}" type="datetime1">
              <a:rPr lang="en-US" smtClean="0"/>
              <a:t>10/25/2014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032A02-8AF8-4403-89C2-454C849859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BEC79BF-75C7-4439-B528-8E0982298E77}" type="datetime1">
              <a:rPr lang="en-US" smtClean="0"/>
              <a:t>10/25/2014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32A02-8AF8-4403-89C2-454C849859E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5CFA12C-DF32-4D5B-AD1C-C8D918DA909B}" type="datetime1">
              <a:rPr lang="en-US" smtClean="0"/>
              <a:t>10/25/2014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32A02-8AF8-4403-89C2-454C849859E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30CBE178-6D29-42D0-96EA-DE09F683B048}" type="datetime1">
              <a:rPr lang="en-US" smtClean="0"/>
              <a:t>10/25/2014</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49032A02-8AF8-4403-89C2-454C849859E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goo.gl/maps/pjzC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youtube.com/watch?v=kNw2WvJ7Q_0&amp;feature=results_main&amp;playnext=1&amp;list=PLEBC987EEA9327F15"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hyperlink" Target="../../History/Articles/Confederados%20in%20Brazil/Jimmy%20Carter%20by%20Confederado%20monument.jpg"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confederados.com.br/"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Brazil%20after%20the%20War,%20Nettle%20Family.pdf"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fVJrv5V-uMY" TargetMode="External"/><Relationship Id="rId2" Type="http://schemas.openxmlformats.org/officeDocument/2006/relationships/hyperlink" Target="https://www.youtube.com/watch?v=9l5ILYQAC1I&amp;list=PLEBC987EEA9327F15"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85800"/>
            <a:ext cx="8305800" cy="2500532"/>
          </a:xfrm>
        </p:spPr>
        <p:txBody>
          <a:bodyPr>
            <a:normAutofit fontScale="90000"/>
          </a:bodyPr>
          <a:lstStyle/>
          <a:p>
            <a:r>
              <a:rPr lang="en-US" sz="6000" dirty="0" smtClean="0"/>
              <a:t>“</a:t>
            </a:r>
            <a:r>
              <a:rPr sz="6000" dirty="0" smtClean="0"/>
              <a:t>On to Brazil</a:t>
            </a:r>
            <a:r>
              <a:rPr lang="en-US" sz="6000" dirty="0" smtClean="0"/>
              <a:t>"</a:t>
            </a:r>
            <a:r>
              <a:rPr dirty="0" smtClean="0"/>
              <a:t/>
            </a:r>
            <a:br>
              <a:rPr dirty="0" smtClean="0"/>
            </a:br>
            <a:r>
              <a:rPr sz="4000" dirty="0" smtClean="0"/>
              <a:t>Confederate Emigration after t</a:t>
            </a:r>
            <a:r>
              <a:rPr lang="en-US" sz="4000" dirty="0" smtClean="0"/>
              <a:t>he</a:t>
            </a:r>
            <a:r>
              <a:rPr sz="4000" dirty="0" smtClean="0"/>
              <a:t> War for Southern Independence</a:t>
            </a:r>
            <a:endParaRPr lang="en-US" sz="4000" dirty="0"/>
          </a:p>
        </p:txBody>
      </p:sp>
      <p:sp>
        <p:nvSpPr>
          <p:cNvPr id="5" name="Slide Number Placeholder 4"/>
          <p:cNvSpPr>
            <a:spLocks noGrp="1"/>
          </p:cNvSpPr>
          <p:nvPr>
            <p:ph type="sldNum" sz="quarter" idx="12"/>
          </p:nvPr>
        </p:nvSpPr>
        <p:spPr/>
        <p:txBody>
          <a:bodyPr/>
          <a:lstStyle/>
          <a:p>
            <a:fld id="{49032A02-8AF8-4403-89C2-454C849859E6}" type="slidenum">
              <a:rPr lang="en-US" smtClean="0"/>
              <a:pPr/>
              <a:t>1</a:t>
            </a:fld>
            <a:endParaRPr lang="en-US" dirty="0"/>
          </a:p>
        </p:txBody>
      </p:sp>
      <p:sp>
        <p:nvSpPr>
          <p:cNvPr id="3" name="Subtitle 2"/>
          <p:cNvSpPr>
            <a:spLocks noGrp="1"/>
          </p:cNvSpPr>
          <p:nvPr>
            <p:ph type="subTitle" idx="1"/>
          </p:nvPr>
        </p:nvSpPr>
        <p:spPr>
          <a:xfrm>
            <a:off x="381000" y="3581400"/>
            <a:ext cx="8305800" cy="1524000"/>
          </a:xfrm>
        </p:spPr>
        <p:txBody>
          <a:bodyPr>
            <a:noAutofit/>
          </a:bodyPr>
          <a:lstStyle/>
          <a:p>
            <a:r>
              <a:rPr lang="en-US" dirty="0" smtClean="0"/>
              <a:t>Presented by Marc Robinson</a:t>
            </a:r>
          </a:p>
          <a:p>
            <a:r>
              <a:rPr lang="en-US" dirty="0" smtClean="0"/>
              <a:t>John H. Reagan Camp #2156, Palestine, Texas</a:t>
            </a:r>
          </a:p>
          <a:p>
            <a:r>
              <a:rPr lang="en-US" dirty="0"/>
              <a:t>Texas </a:t>
            </a:r>
            <a:r>
              <a:rPr lang="en-US" dirty="0" smtClean="0"/>
              <a:t>Division</a:t>
            </a:r>
          </a:p>
          <a:p>
            <a:r>
              <a:rPr lang="en-US" dirty="0" smtClean="0"/>
              <a:t>Sons of Confederate Veterans</a:t>
            </a:r>
            <a:endParaRPr lang="en-US" dirty="0"/>
          </a:p>
        </p:txBody>
      </p:sp>
      <p:pic>
        <p:nvPicPr>
          <p:cNvPr id="4" name="Picture 3" descr="scvlogo2.gif"/>
          <p:cNvPicPr>
            <a:picLocks noChangeAspect="1"/>
          </p:cNvPicPr>
          <p:nvPr/>
        </p:nvPicPr>
        <p:blipFill>
          <a:blip r:embed="rId3" cstate="print"/>
          <a:stretch>
            <a:fillRect/>
          </a:stretch>
        </p:blipFill>
        <p:spPr>
          <a:xfrm>
            <a:off x="76200" y="76200"/>
            <a:ext cx="1371600" cy="1371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38200"/>
          </a:xfrm>
        </p:spPr>
        <p:txBody>
          <a:bodyPr>
            <a:normAutofit fontScale="90000"/>
          </a:bodyPr>
          <a:lstStyle/>
          <a:p>
            <a:r>
              <a:rPr lang="en-US" sz="3200" dirty="0" smtClean="0"/>
              <a:t>My </a:t>
            </a:r>
            <a:r>
              <a:rPr lang="en-US" sz="3200" dirty="0"/>
              <a:t>a</a:t>
            </a:r>
            <a:r>
              <a:rPr lang="en-US" sz="3200" dirty="0" smtClean="0"/>
              <a:t>ncestors who immigrated to Brazil</a:t>
            </a:r>
            <a:endParaRPr lang="en-US" sz="320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57800" y="1447800"/>
            <a:ext cx="3373576" cy="4495800"/>
          </a:xfrm>
        </p:spPr>
      </p:pic>
      <p:sp>
        <p:nvSpPr>
          <p:cNvPr id="4" name="Slide Number Placeholder 3"/>
          <p:cNvSpPr>
            <a:spLocks noGrp="1"/>
          </p:cNvSpPr>
          <p:nvPr>
            <p:ph type="sldNum" sz="quarter" idx="12"/>
          </p:nvPr>
        </p:nvSpPr>
        <p:spPr/>
        <p:txBody>
          <a:bodyPr/>
          <a:lstStyle/>
          <a:p>
            <a:fld id="{49032A02-8AF8-4403-89C2-454C849859E6}" type="slidenum">
              <a:rPr lang="en-US" smtClean="0"/>
              <a:pPr/>
              <a:t>10</a:t>
            </a:fld>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240" y="914400"/>
            <a:ext cx="2946400" cy="2209800"/>
          </a:xfrm>
          <a:prstGeom prst="rect">
            <a:avLst/>
          </a:prstGeom>
        </p:spPr>
      </p:pic>
      <p:sp>
        <p:nvSpPr>
          <p:cNvPr id="12" name="TextBox 11"/>
          <p:cNvSpPr txBox="1"/>
          <p:nvPr/>
        </p:nvSpPr>
        <p:spPr>
          <a:xfrm>
            <a:off x="304800" y="3200400"/>
            <a:ext cx="4800600" cy="3416320"/>
          </a:xfrm>
          <a:prstGeom prst="rect">
            <a:avLst/>
          </a:prstGeom>
          <a:noFill/>
        </p:spPr>
        <p:txBody>
          <a:bodyPr wrap="square" rtlCol="0">
            <a:spAutoFit/>
          </a:bodyPr>
          <a:lstStyle/>
          <a:p>
            <a:r>
              <a:rPr lang="en-US" dirty="0" smtClean="0"/>
              <a:t>Nettle Cemetery, approx. 5 miles northwest of Fairfield, Freestone County Texas on Nettle home place. Margaret’s father (my GGGG Grandfather), Hopson Burleson, gave them approximately 350 acres off of Grindstone Creek  when they returned </a:t>
            </a:r>
            <a:r>
              <a:rPr lang="en-US" dirty="0"/>
              <a:t>from Brazil</a:t>
            </a:r>
            <a:r>
              <a:rPr lang="en-US" dirty="0" smtClean="0"/>
              <a:t>. This land is located at the south end of Hopson’s Mexican Land Grant he obtained in 1835 a year after arriving in Texas and fighting Indians for Mexican Govt. </a:t>
            </a:r>
            <a:r>
              <a:rPr lang="en-US" sz="1400" i="1" dirty="0" smtClean="0"/>
              <a:t>[</a:t>
            </a:r>
            <a:r>
              <a:rPr lang="en-US" i="1" dirty="0" smtClean="0"/>
              <a:t>His land grant included a league and a labor of land. (4428.4 plus 177.1 acres)]</a:t>
            </a:r>
            <a:endParaRPr lang="en-US" i="1" dirty="0"/>
          </a:p>
        </p:txBody>
      </p:sp>
    </p:spTree>
    <p:extLst>
      <p:ext uri="{BB962C8B-B14F-4D97-AF65-F5344CB8AC3E}">
        <p14:creationId xmlns:p14="http://schemas.microsoft.com/office/powerpoint/2010/main" val="1376315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2200" y="3886200"/>
            <a:ext cx="4317760" cy="2653936"/>
          </a:xfrm>
        </p:spPr>
        <p:txBody>
          <a:bodyPr>
            <a:noAutofit/>
          </a:bodyPr>
          <a:lstStyle/>
          <a:p>
            <a:r>
              <a:rPr lang="en-US" sz="2400" dirty="0" smtClean="0"/>
              <a:t>All five younger </a:t>
            </a:r>
            <a:r>
              <a:rPr lang="en-US" sz="2400" b="1" dirty="0" smtClean="0"/>
              <a:t>brothers </a:t>
            </a:r>
            <a:r>
              <a:rPr lang="en-US" sz="2400" dirty="0" smtClean="0"/>
              <a:t>of my GGG Grandmother, </a:t>
            </a:r>
            <a:r>
              <a:rPr lang="en-US" sz="2400" b="1" dirty="0" smtClean="0"/>
              <a:t>Margaret Burleson Nettle, </a:t>
            </a:r>
            <a:r>
              <a:rPr lang="en-US" sz="2400" dirty="0" smtClean="0"/>
              <a:t>served in the Confederate  States Army. Three never to return home</a:t>
            </a:r>
            <a:r>
              <a:rPr lang="en-US" sz="2800" dirty="0" smtClean="0"/>
              <a:t>.</a:t>
            </a:r>
            <a:endParaRPr lang="en-US" sz="2800"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0" y="465909"/>
            <a:ext cx="2133600" cy="3200400"/>
          </a:xfrm>
        </p:spPr>
      </p:pic>
      <p:sp>
        <p:nvSpPr>
          <p:cNvPr id="3" name="Slide Number Placeholder 2"/>
          <p:cNvSpPr>
            <a:spLocks noGrp="1"/>
          </p:cNvSpPr>
          <p:nvPr>
            <p:ph type="sldNum" sz="quarter" idx="12"/>
          </p:nvPr>
        </p:nvSpPr>
        <p:spPr/>
        <p:txBody>
          <a:bodyPr/>
          <a:lstStyle/>
          <a:p>
            <a:fld id="{49032A02-8AF8-4403-89C2-454C849859E6}" type="slidenum">
              <a:rPr lang="en-US" smtClean="0"/>
              <a:pPr/>
              <a:t>11</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9180" y="465908"/>
            <a:ext cx="2120780" cy="320040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7395" y="457200"/>
            <a:ext cx="2119195" cy="318516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1676400"/>
            <a:ext cx="1905945" cy="318516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9960" y="3720737"/>
            <a:ext cx="2128788" cy="2819399"/>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 y="76200"/>
            <a:ext cx="1428750" cy="1428750"/>
          </a:xfrm>
          <a:prstGeom prst="rect">
            <a:avLst/>
          </a:prstGeom>
        </p:spPr>
      </p:pic>
      <p:sp>
        <p:nvSpPr>
          <p:cNvPr id="13" name="TextBox 12"/>
          <p:cNvSpPr txBox="1"/>
          <p:nvPr/>
        </p:nvSpPr>
        <p:spPr>
          <a:xfrm>
            <a:off x="152399" y="4953000"/>
            <a:ext cx="2058345" cy="1754326"/>
          </a:xfrm>
          <a:prstGeom prst="rect">
            <a:avLst/>
          </a:prstGeom>
          <a:noFill/>
          <a:ln w="3175">
            <a:solidFill>
              <a:schemeClr val="tx1"/>
            </a:solidFill>
          </a:ln>
        </p:spPr>
        <p:txBody>
          <a:bodyPr wrap="square" rtlCol="0">
            <a:spAutoFit/>
          </a:bodyPr>
          <a:lstStyle/>
          <a:p>
            <a:r>
              <a:rPr lang="en-US" i="1" dirty="0" smtClean="0"/>
              <a:t>Grave markers located at Hopson Burleson Memorial Cemetery, Freestone County Texas</a:t>
            </a:r>
            <a:endParaRPr lang="en-US" i="1" dirty="0"/>
          </a:p>
        </p:txBody>
      </p:sp>
    </p:spTree>
    <p:extLst>
      <p:ext uri="{BB962C8B-B14F-4D97-AF65-F5344CB8AC3E}">
        <p14:creationId xmlns:p14="http://schemas.microsoft.com/office/powerpoint/2010/main" val="3723510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4267200" cy="2743200"/>
          </a:xfrm>
        </p:spPr>
        <p:txBody>
          <a:bodyPr>
            <a:noAutofit/>
          </a:bodyPr>
          <a:lstStyle/>
          <a:p>
            <a:r>
              <a:rPr lang="en-US" sz="2200" dirty="0" smtClean="0"/>
              <a:t>The John H. Reagan Camp 2156 hosted a Four Marker dedication ceremony and three re-interments for Burleson Brothers at Hopson Burleson Memorial Cemetery in Freestone County Texas on May 5, 2012 </a:t>
            </a:r>
            <a:endParaRPr lang="en-US" sz="2200"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12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29497"/>
            <a:ext cx="4876800" cy="3657600"/>
          </a:xfrm>
          <a:prstGeom prst="rect">
            <a:avLst/>
          </a:prstGeom>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3124200"/>
            <a:ext cx="4955459" cy="3716594"/>
          </a:xfrm>
        </p:spPr>
      </p:pic>
    </p:spTree>
    <p:extLst>
      <p:ext uri="{BB962C8B-B14F-4D97-AF65-F5344CB8AC3E}">
        <p14:creationId xmlns:p14="http://schemas.microsoft.com/office/powerpoint/2010/main" val="743797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90600"/>
          </a:xfrm>
        </p:spPr>
        <p:txBody>
          <a:bodyPr>
            <a:normAutofit fontScale="90000"/>
          </a:bodyPr>
          <a:lstStyle/>
          <a:p>
            <a:r>
              <a:rPr lang="en-US" sz="3200" dirty="0" smtClean="0"/>
              <a:t>My </a:t>
            </a:r>
            <a:r>
              <a:rPr lang="en-US" sz="3200" dirty="0"/>
              <a:t>a</a:t>
            </a:r>
            <a:r>
              <a:rPr lang="en-US" sz="3200" dirty="0" smtClean="0"/>
              <a:t>ncestors who immigrated to Brazil</a:t>
            </a:r>
            <a:endParaRPr lang="en-US" sz="3200" dirty="0"/>
          </a:p>
        </p:txBody>
      </p:sp>
      <p:pic>
        <p:nvPicPr>
          <p:cNvPr id="12" name="Content Placehold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5976" y="1219200"/>
            <a:ext cx="3276600" cy="2457450"/>
          </a:xfrm>
        </p:spPr>
      </p:pic>
      <p:sp>
        <p:nvSpPr>
          <p:cNvPr id="4" name="Slide Number Placeholder 3"/>
          <p:cNvSpPr>
            <a:spLocks noGrp="1"/>
          </p:cNvSpPr>
          <p:nvPr>
            <p:ph type="sldNum" sz="quarter" idx="12"/>
          </p:nvPr>
        </p:nvSpPr>
        <p:spPr/>
        <p:txBody>
          <a:bodyPr/>
          <a:lstStyle/>
          <a:p>
            <a:fld id="{49032A02-8AF8-4403-89C2-454C849859E6}" type="slidenum">
              <a:rPr lang="en-US" smtClean="0"/>
              <a:pPr/>
              <a:t>13</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1219200"/>
            <a:ext cx="4946904" cy="371017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752" y="3886200"/>
            <a:ext cx="3559048" cy="2669286"/>
          </a:xfrm>
          <a:prstGeom prst="rect">
            <a:avLst/>
          </a:prstGeom>
        </p:spPr>
      </p:pic>
      <p:sp>
        <p:nvSpPr>
          <p:cNvPr id="10" name="TextBox 9"/>
          <p:cNvSpPr txBox="1"/>
          <p:nvPr/>
        </p:nvSpPr>
        <p:spPr>
          <a:xfrm>
            <a:off x="3810000" y="4953000"/>
            <a:ext cx="5410200" cy="1477328"/>
          </a:xfrm>
          <a:prstGeom prst="rect">
            <a:avLst/>
          </a:prstGeom>
          <a:noFill/>
        </p:spPr>
        <p:txBody>
          <a:bodyPr wrap="square" rtlCol="0">
            <a:spAutoFit/>
          </a:bodyPr>
          <a:lstStyle/>
          <a:p>
            <a:r>
              <a:rPr lang="en-US" dirty="0" smtClean="0"/>
              <a:t>Dave (D. O.) Nettle was 6 years old in 1866 when the Nettle family left Galveston, Texas for Brazil. He was 21 when he returned. He and his wife, Emma Harris Nettle are buried in the Cade Cemetery Freestone County Texas just west of Streetman, Texas.</a:t>
            </a:r>
            <a:endParaRPr lang="en-US" dirty="0"/>
          </a:p>
        </p:txBody>
      </p:sp>
    </p:spTree>
    <p:extLst>
      <p:ext uri="{BB962C8B-B14F-4D97-AF65-F5344CB8AC3E}">
        <p14:creationId xmlns:p14="http://schemas.microsoft.com/office/powerpoint/2010/main" val="962122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14400"/>
          </a:xfrm>
        </p:spPr>
        <p:txBody>
          <a:bodyPr>
            <a:normAutofit/>
          </a:bodyPr>
          <a:lstStyle/>
          <a:p>
            <a:r>
              <a:rPr sz="3200" dirty="0" smtClean="0"/>
              <a:t>Confederate Descendants in Brazil</a:t>
            </a:r>
            <a:endParaRPr lang="en-US" sz="3200" dirty="0"/>
          </a:p>
        </p:txBody>
      </p:sp>
      <p:sp>
        <p:nvSpPr>
          <p:cNvPr id="2" name="Content Placeholder 1"/>
          <p:cNvSpPr>
            <a:spLocks noGrp="1"/>
          </p:cNvSpPr>
          <p:nvPr>
            <p:ph idx="1"/>
          </p:nvPr>
        </p:nvSpPr>
        <p:spPr>
          <a:xfrm>
            <a:off x="457200" y="1143000"/>
            <a:ext cx="8229600" cy="5410200"/>
          </a:xfrm>
        </p:spPr>
        <p:txBody>
          <a:bodyPr>
            <a:normAutofit lnSpcReduction="10000"/>
          </a:bodyPr>
          <a:lstStyle/>
          <a:p>
            <a:r>
              <a:rPr lang="en-US" sz="2800" b="1" dirty="0" smtClean="0"/>
              <a:t>Descendants</a:t>
            </a:r>
            <a:r>
              <a:rPr lang="en-US" sz="2800" dirty="0" smtClean="0"/>
              <a:t> are all over the country of Brazil.</a:t>
            </a:r>
          </a:p>
          <a:p>
            <a:r>
              <a:rPr lang="en-US" sz="2800" dirty="0" smtClean="0"/>
              <a:t>The </a:t>
            </a:r>
            <a:r>
              <a:rPr lang="en-US" sz="2800" b="1" dirty="0" smtClean="0"/>
              <a:t>largest community</a:t>
            </a:r>
            <a:r>
              <a:rPr lang="en-US" sz="2800" dirty="0" smtClean="0"/>
              <a:t>, and by far the most important is located in the </a:t>
            </a:r>
            <a:r>
              <a:rPr lang="en-US" sz="2800" b="1" dirty="0" smtClean="0"/>
              <a:t>State of São Paulo</a:t>
            </a:r>
            <a:r>
              <a:rPr lang="en-US" sz="2800" dirty="0" smtClean="0"/>
              <a:t>.</a:t>
            </a:r>
          </a:p>
          <a:p>
            <a:r>
              <a:rPr lang="en-US" sz="2800" dirty="0" smtClean="0"/>
              <a:t>This community, founded by the Southerners, has grown into the town of “</a:t>
            </a:r>
            <a:r>
              <a:rPr lang="en-US" sz="2800" b="1" dirty="0" smtClean="0"/>
              <a:t>Americana</a:t>
            </a:r>
            <a:r>
              <a:rPr lang="en-US" sz="2800" dirty="0" smtClean="0"/>
              <a:t>.”</a:t>
            </a:r>
          </a:p>
          <a:p>
            <a:r>
              <a:rPr lang="en-US" sz="2800" dirty="0" smtClean="0"/>
              <a:t>It’s older mother city, Vila Santa Bárbara (today Santa Bárbara </a:t>
            </a:r>
            <a:r>
              <a:rPr lang="en-US" sz="2800" dirty="0" err="1" smtClean="0"/>
              <a:t>D'Oeste</a:t>
            </a:r>
            <a:r>
              <a:rPr lang="en-US" sz="2800" dirty="0" smtClean="0"/>
              <a:t>), is only a few miles apart.</a:t>
            </a:r>
          </a:p>
          <a:p>
            <a:r>
              <a:rPr lang="en-US" sz="2800" dirty="0" smtClean="0"/>
              <a:t>These two cities are the gravity center of the community of Southern descendants in Brazil. </a:t>
            </a:r>
          </a:p>
          <a:p>
            <a:r>
              <a:rPr lang="en-US" sz="2800" u="sng" dirty="0" smtClean="0"/>
              <a:t>Since 1954, the Fraternity of American Descendants</a:t>
            </a:r>
            <a:r>
              <a:rPr lang="en-US" sz="2800" dirty="0" smtClean="0"/>
              <a:t> has headquartered there.</a:t>
            </a:r>
            <a:endParaRPr lang="en-US" sz="2800"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2438400" cy="6172200"/>
          </a:xfrm>
        </p:spPr>
        <p:txBody>
          <a:bodyPr>
            <a:normAutofit/>
          </a:bodyPr>
          <a:lstStyle/>
          <a:p>
            <a:r>
              <a:rPr sz="2800" dirty="0" smtClean="0"/>
              <a:t>Confederate Battle Flag Posted at the Campo Cemetery</a:t>
            </a:r>
            <a:r>
              <a:rPr lang="en-US" sz="2800" dirty="0" smtClean="0"/>
              <a:t/>
            </a:r>
            <a:br>
              <a:rPr lang="en-US" sz="2800" dirty="0" smtClean="0"/>
            </a:br>
            <a:r>
              <a:rPr lang="en-US" sz="2800" dirty="0"/>
              <a:t/>
            </a:r>
            <a:br>
              <a:rPr lang="en-US" sz="2800" dirty="0"/>
            </a:br>
            <a:r>
              <a:rPr lang="en-US" sz="2800" dirty="0">
                <a:hlinkClick r:id="rId3"/>
              </a:rPr>
              <a:t>http://</a:t>
            </a:r>
            <a:r>
              <a:rPr lang="en-US" sz="2800" dirty="0" smtClean="0">
                <a:hlinkClick r:id="rId3"/>
              </a:rPr>
              <a:t>goo.gl/maps/pjzCS</a:t>
            </a:r>
            <a:r>
              <a:rPr lang="en-US" sz="2800" dirty="0" smtClean="0"/>
              <a:t>  </a:t>
            </a:r>
            <a:endParaRPr lang="en-US" sz="2800" dirty="0"/>
          </a:p>
        </p:txBody>
      </p:sp>
      <p:pic>
        <p:nvPicPr>
          <p:cNvPr id="8" name="Content Placeholder 7" descr="map-Brazil.jpg"/>
          <p:cNvPicPr>
            <a:picLocks noGrp="1" noChangeAspect="1"/>
          </p:cNvPicPr>
          <p:nvPr>
            <p:ph idx="1"/>
          </p:nvPr>
        </p:nvPicPr>
        <p:blipFill>
          <a:blip r:embed="rId4" cstate="print"/>
          <a:stretch>
            <a:fillRect/>
          </a:stretch>
        </p:blipFill>
        <p:spPr>
          <a:xfrm>
            <a:off x="3189169" y="65917"/>
            <a:ext cx="4126031" cy="6792083"/>
          </a:xfrm>
        </p:spPr>
      </p:pic>
      <p:sp>
        <p:nvSpPr>
          <p:cNvPr id="2" name="Slide Number Placeholder 1"/>
          <p:cNvSpPr>
            <a:spLocks noGrp="1"/>
          </p:cNvSpPr>
          <p:nvPr>
            <p:ph type="sldNum" sz="quarter" idx="12"/>
          </p:nvPr>
        </p:nvSpPr>
        <p:spPr/>
        <p:txBody>
          <a:bodyPr/>
          <a:lstStyle/>
          <a:p>
            <a:fld id="{49032A02-8AF8-4403-89C2-454C849859E6}"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4377" y="381000"/>
            <a:ext cx="10005904" cy="5029200"/>
          </a:xfrm>
        </p:spPr>
      </p:pic>
      <p:sp>
        <p:nvSpPr>
          <p:cNvPr id="4" name="Slide Number Placeholder 3"/>
          <p:cNvSpPr>
            <a:spLocks noGrp="1"/>
          </p:cNvSpPr>
          <p:nvPr>
            <p:ph type="sldNum" sz="quarter" idx="12"/>
          </p:nvPr>
        </p:nvSpPr>
        <p:spPr/>
        <p:txBody>
          <a:bodyPr/>
          <a:lstStyle/>
          <a:p>
            <a:fld id="{49032A02-8AF8-4403-89C2-454C849859E6}" type="slidenum">
              <a:rPr lang="en-US" smtClean="0"/>
              <a:pPr/>
              <a:t>16</a:t>
            </a:fld>
            <a:endParaRPr lang="en-US"/>
          </a:p>
        </p:txBody>
      </p:sp>
    </p:spTree>
    <p:extLst>
      <p:ext uri="{BB962C8B-B14F-4D97-AF65-F5344CB8AC3E}">
        <p14:creationId xmlns:p14="http://schemas.microsoft.com/office/powerpoint/2010/main" val="31344354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dirty="0"/>
              <a:t>The immigrants bought land in the State of São Paulo at 22 cents an acre, and in the States of </a:t>
            </a:r>
            <a:r>
              <a:rPr lang="en-US" dirty="0" err="1"/>
              <a:t>Pará</a:t>
            </a:r>
            <a:r>
              <a:rPr lang="en-US" dirty="0"/>
              <a:t>, </a:t>
            </a:r>
            <a:r>
              <a:rPr lang="en-US" dirty="0" err="1"/>
              <a:t>Espírito</a:t>
            </a:r>
            <a:r>
              <a:rPr lang="en-US" dirty="0"/>
              <a:t> Santo, Bahia, Rio de Janeiro and Santa Catarina; some went to </a:t>
            </a:r>
            <a:r>
              <a:rPr lang="en-US" dirty="0" err="1"/>
              <a:t>Santarém</a:t>
            </a:r>
            <a:r>
              <a:rPr lang="en-US" dirty="0"/>
              <a:t>, </a:t>
            </a:r>
            <a:r>
              <a:rPr lang="en-US" dirty="0" err="1"/>
              <a:t>Pará</a:t>
            </a:r>
            <a:r>
              <a:rPr lang="en-US" dirty="0"/>
              <a:t> State, the Vale do Rio </a:t>
            </a:r>
            <a:r>
              <a:rPr lang="en-US" dirty="0" err="1"/>
              <a:t>Doce</a:t>
            </a:r>
            <a:r>
              <a:rPr lang="en-US" dirty="0"/>
              <a:t> region as well as to </a:t>
            </a:r>
            <a:r>
              <a:rPr lang="en-US" dirty="0" err="1"/>
              <a:t>Iguape</a:t>
            </a:r>
            <a:r>
              <a:rPr lang="en-US" dirty="0"/>
              <a:t> and most to Vila Santa Bárbara. </a:t>
            </a:r>
            <a:endParaRPr lang="en-US" dirty="0" smtClean="0"/>
          </a:p>
          <a:p>
            <a:r>
              <a:rPr lang="en-US" dirty="0" smtClean="0"/>
              <a:t>The </a:t>
            </a:r>
            <a:r>
              <a:rPr lang="en-US" b="1" dirty="0">
                <a:solidFill>
                  <a:srgbClr val="FFFF00"/>
                </a:solidFill>
              </a:rPr>
              <a:t>community that grew up around Vila Santa Bárbara was the most important and would grow into Americana</a:t>
            </a:r>
            <a:r>
              <a:rPr lang="en-US" dirty="0"/>
              <a:t>, now an important textile center. </a:t>
            </a:r>
            <a:endParaRPr lang="en-US" dirty="0" smtClean="0"/>
          </a:p>
          <a:p>
            <a:r>
              <a:rPr lang="en-US" dirty="0" smtClean="0"/>
              <a:t>Source</a:t>
            </a:r>
            <a:r>
              <a:rPr lang="en-US" dirty="0"/>
              <a:t>: </a:t>
            </a:r>
            <a:r>
              <a:rPr lang="en-US" dirty="0" err="1"/>
              <a:t>Os</a:t>
            </a:r>
            <a:r>
              <a:rPr lang="en-US" dirty="0"/>
              <a:t> </a:t>
            </a:r>
            <a:r>
              <a:rPr lang="en-US" dirty="0" err="1"/>
              <a:t>Confederados</a:t>
            </a:r>
            <a:r>
              <a:rPr lang="en-US" dirty="0"/>
              <a:t> web site http://confederados.com.br/ </a:t>
            </a:r>
          </a:p>
          <a:p>
            <a:endParaRPr lang="en-US"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17</a:t>
            </a:fld>
            <a:endParaRPr lang="en-US"/>
          </a:p>
        </p:txBody>
      </p:sp>
    </p:spTree>
    <p:extLst>
      <p:ext uri="{BB962C8B-B14F-4D97-AF65-F5344CB8AC3E}">
        <p14:creationId xmlns:p14="http://schemas.microsoft.com/office/powerpoint/2010/main" val="3883132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descr="brazil-map.jpg"/>
          <p:cNvPicPr>
            <a:picLocks noGrp="1" noChangeAspect="1"/>
          </p:cNvPicPr>
          <p:nvPr>
            <p:ph idx="1"/>
          </p:nvPr>
        </p:nvPicPr>
        <p:blipFill>
          <a:blip r:embed="rId2" cstate="print"/>
          <a:stretch>
            <a:fillRect/>
          </a:stretch>
        </p:blipFill>
        <p:spPr>
          <a:xfrm>
            <a:off x="1447800" y="-32182"/>
            <a:ext cx="5465976" cy="6890182"/>
          </a:xfrm>
        </p:spPr>
      </p:pic>
      <p:sp>
        <p:nvSpPr>
          <p:cNvPr id="2" name="Slide Number Placeholder 1"/>
          <p:cNvSpPr>
            <a:spLocks noGrp="1"/>
          </p:cNvSpPr>
          <p:nvPr>
            <p:ph type="sldNum" sz="quarter" idx="12"/>
          </p:nvPr>
        </p:nvSpPr>
        <p:spPr/>
        <p:txBody>
          <a:bodyPr/>
          <a:lstStyle/>
          <a:p>
            <a:fld id="{49032A02-8AF8-4403-89C2-454C849859E6}"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cation of Americans in Brazil 1875.jpg"/>
          <p:cNvPicPr>
            <a:picLocks noGrp="1" noChangeAspect="1"/>
          </p:cNvPicPr>
          <p:nvPr>
            <p:ph idx="1"/>
          </p:nvPr>
        </p:nvPicPr>
        <p:blipFill>
          <a:blip r:embed="rId2" cstate="print"/>
          <a:stretch>
            <a:fillRect/>
          </a:stretch>
        </p:blipFill>
        <p:spPr>
          <a:xfrm>
            <a:off x="0" y="-1"/>
            <a:ext cx="9144000" cy="6849729"/>
          </a:xfrm>
        </p:spPr>
      </p:pic>
      <p:sp>
        <p:nvSpPr>
          <p:cNvPr id="2" name="Slide Number Placeholder 1"/>
          <p:cNvSpPr>
            <a:spLocks noGrp="1"/>
          </p:cNvSpPr>
          <p:nvPr>
            <p:ph type="sldNum" sz="quarter" idx="12"/>
          </p:nvPr>
        </p:nvSpPr>
        <p:spPr/>
        <p:txBody>
          <a:bodyPr/>
          <a:lstStyle/>
          <a:p>
            <a:fld id="{49032A02-8AF8-4403-89C2-454C849859E6}"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dirty="0" smtClean="0"/>
              <a:t>The War for Southern Independence</a:t>
            </a:r>
            <a:r>
              <a:rPr lang="en-US" dirty="0" smtClean="0"/>
              <a:t>, </a:t>
            </a:r>
            <a:r>
              <a:rPr dirty="0" smtClean="0"/>
              <a:t>1861-1865</a:t>
            </a:r>
            <a:endParaRPr lang="en-US" dirty="0"/>
          </a:p>
        </p:txBody>
      </p:sp>
      <p:sp>
        <p:nvSpPr>
          <p:cNvPr id="2" name="Content Placeholder 1"/>
          <p:cNvSpPr>
            <a:spLocks noGrp="1"/>
          </p:cNvSpPr>
          <p:nvPr>
            <p:ph idx="1"/>
          </p:nvPr>
        </p:nvSpPr>
        <p:spPr>
          <a:xfrm>
            <a:off x="152400" y="1524000"/>
            <a:ext cx="8686800" cy="5181600"/>
          </a:xfrm>
        </p:spPr>
        <p:txBody>
          <a:bodyPr>
            <a:normAutofit fontScale="92500" lnSpcReduction="20000"/>
          </a:bodyPr>
          <a:lstStyle/>
          <a:p>
            <a:r>
              <a:rPr lang="en-US" sz="2800" dirty="0" smtClean="0"/>
              <a:t>Much has been written and said since the end of the War for Southern Independence – It is America’s bloodiest and most disheartening war.</a:t>
            </a:r>
          </a:p>
          <a:p>
            <a:pPr lvl="1"/>
            <a:r>
              <a:rPr lang="en-US" sz="2800" dirty="0" smtClean="0"/>
              <a:t>Some wrote who wished to preserve the truth. </a:t>
            </a:r>
          </a:p>
          <a:p>
            <a:pPr lvl="1"/>
            <a:r>
              <a:rPr lang="en-US" sz="2800" dirty="0" smtClean="0"/>
              <a:t>Others wrote  to distort or change the truth.</a:t>
            </a:r>
          </a:p>
          <a:p>
            <a:r>
              <a:rPr lang="en-US" sz="2800" dirty="0" smtClean="0"/>
              <a:t>Few in our country today, realize that this </a:t>
            </a:r>
            <a:r>
              <a:rPr lang="en-US" sz="2800" b="1" dirty="0" smtClean="0"/>
              <a:t>illegal War </a:t>
            </a:r>
            <a:r>
              <a:rPr lang="en-US" sz="2800" dirty="0" smtClean="0"/>
              <a:t>waged on the Confederate States took more lives than all of America's other wars together.</a:t>
            </a:r>
          </a:p>
          <a:p>
            <a:pPr lvl="1"/>
            <a:r>
              <a:rPr lang="en-US" sz="2800" dirty="0" smtClean="0">
                <a:solidFill>
                  <a:schemeClr val="tx1"/>
                </a:solidFill>
              </a:rPr>
              <a:t>More than 750,000 </a:t>
            </a:r>
            <a:r>
              <a:rPr lang="en-US" sz="2800" dirty="0"/>
              <a:t> </a:t>
            </a:r>
            <a:r>
              <a:rPr lang="en-US" sz="2800" dirty="0" smtClean="0"/>
              <a:t>soldiers </a:t>
            </a:r>
            <a:r>
              <a:rPr lang="en-US" sz="2800" dirty="0"/>
              <a:t>and </a:t>
            </a:r>
            <a:r>
              <a:rPr lang="en-US" sz="2800" dirty="0" smtClean="0"/>
              <a:t>sailors lives taken and also the lives of approximately 50,000 </a:t>
            </a:r>
            <a:r>
              <a:rPr lang="en-US" sz="2800" dirty="0"/>
              <a:t>Southern </a:t>
            </a:r>
            <a:r>
              <a:rPr lang="en-US" sz="2800" dirty="0" smtClean="0"/>
              <a:t>civilians.</a:t>
            </a:r>
          </a:p>
          <a:p>
            <a:pPr lvl="1"/>
            <a:r>
              <a:rPr lang="en-US" sz="2800" dirty="0" smtClean="0"/>
              <a:t>And, it totally</a:t>
            </a:r>
            <a:r>
              <a:rPr lang="en-US" sz="2800" dirty="0" smtClean="0">
                <a:solidFill>
                  <a:schemeClr val="tx1"/>
                </a:solidFill>
              </a:rPr>
              <a:t> ruined the Southern economy.</a:t>
            </a:r>
            <a:endParaRPr lang="en-US" sz="2800" dirty="0" smtClean="0"/>
          </a:p>
          <a:p>
            <a:r>
              <a:rPr lang="en-US" sz="2800" dirty="0" smtClean="0"/>
              <a:t>The scars would take decades to heal.</a:t>
            </a:r>
          </a:p>
          <a:p>
            <a:endParaRPr lang="en-US" dirty="0" smtClean="0"/>
          </a:p>
          <a:p>
            <a:pPr>
              <a:buNone/>
            </a:pPr>
            <a:endParaRPr lang="en-US" dirty="0" smtClean="0"/>
          </a:p>
          <a:p>
            <a:endParaRPr lang="en-US"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14400"/>
          </a:xfrm>
        </p:spPr>
        <p:txBody>
          <a:bodyPr>
            <a:normAutofit fontScale="90000"/>
          </a:bodyPr>
          <a:lstStyle/>
          <a:p>
            <a:r>
              <a:rPr dirty="0" smtClean="0"/>
              <a:t>Confederate Descendants in Brazil</a:t>
            </a:r>
            <a:endParaRPr lang="en-US" dirty="0"/>
          </a:p>
        </p:txBody>
      </p:sp>
      <p:sp>
        <p:nvSpPr>
          <p:cNvPr id="2" name="Content Placeholder 1"/>
          <p:cNvSpPr>
            <a:spLocks noGrp="1"/>
          </p:cNvSpPr>
          <p:nvPr>
            <p:ph idx="1"/>
          </p:nvPr>
        </p:nvSpPr>
        <p:spPr>
          <a:xfrm>
            <a:off x="152400" y="1295400"/>
            <a:ext cx="8686800" cy="5410200"/>
          </a:xfrm>
        </p:spPr>
        <p:txBody>
          <a:bodyPr>
            <a:normAutofit fontScale="92500" lnSpcReduction="20000"/>
          </a:bodyPr>
          <a:lstStyle/>
          <a:p>
            <a:r>
              <a:rPr lang="en-US" sz="2800" dirty="0" smtClean="0"/>
              <a:t>The descendants gather at the </a:t>
            </a:r>
            <a:r>
              <a:rPr lang="en-US" sz="2800" b="1" dirty="0" smtClean="0">
                <a:solidFill>
                  <a:srgbClr val="FFFF00"/>
                </a:solidFill>
              </a:rPr>
              <a:t>Campo Cemetery </a:t>
            </a:r>
            <a:r>
              <a:rPr lang="en-US" sz="2800" u="sng" dirty="0" smtClean="0"/>
              <a:t>every quarter session of the year, on its second Sunday</a:t>
            </a:r>
            <a:r>
              <a:rPr lang="en-US" sz="2800" dirty="0" smtClean="0"/>
              <a:t>, for a religious service, a discussion of topics related to Fraternity, and a traditional lunch.</a:t>
            </a:r>
          </a:p>
          <a:p>
            <a:r>
              <a:rPr lang="en-US" sz="2800" dirty="0" smtClean="0"/>
              <a:t>Each family brings dishes, desserts, drinks and all present enjoy Brazilian and Southern favorites in a communal style, Examples Southern favorites include </a:t>
            </a:r>
            <a:r>
              <a:rPr lang="en-US" sz="2800" i="1" dirty="0" err="1" smtClean="0">
                <a:solidFill>
                  <a:srgbClr val="FFFF00"/>
                </a:solidFill>
              </a:rPr>
              <a:t>frango</a:t>
            </a:r>
            <a:r>
              <a:rPr lang="en-US" sz="2800" i="1" dirty="0" smtClean="0">
                <a:solidFill>
                  <a:srgbClr val="FFFF00"/>
                </a:solidFill>
              </a:rPr>
              <a:t> </a:t>
            </a:r>
            <a:r>
              <a:rPr lang="en-US" sz="2800" i="1" dirty="0" err="1" smtClean="0">
                <a:solidFill>
                  <a:srgbClr val="FFFF00"/>
                </a:solidFill>
              </a:rPr>
              <a:t>frito</a:t>
            </a:r>
            <a:r>
              <a:rPr lang="en-US" sz="2800" i="1" dirty="0" smtClean="0">
                <a:solidFill>
                  <a:srgbClr val="FFFF00"/>
                </a:solidFill>
              </a:rPr>
              <a:t> </a:t>
            </a:r>
            <a:r>
              <a:rPr lang="en-US" sz="2800" dirty="0" smtClean="0"/>
              <a:t>(fried chicken), </a:t>
            </a:r>
            <a:r>
              <a:rPr lang="en-US" sz="2800" i="1" dirty="0" err="1" smtClean="0">
                <a:solidFill>
                  <a:srgbClr val="FFFF00"/>
                </a:solidFill>
              </a:rPr>
              <a:t>salada</a:t>
            </a:r>
            <a:r>
              <a:rPr lang="en-US" sz="2800" i="1" dirty="0" smtClean="0">
                <a:solidFill>
                  <a:srgbClr val="FFFF00"/>
                </a:solidFill>
              </a:rPr>
              <a:t> </a:t>
            </a:r>
            <a:r>
              <a:rPr lang="en-US" sz="2800" i="1" dirty="0" err="1" smtClean="0">
                <a:solidFill>
                  <a:srgbClr val="FFFF00"/>
                </a:solidFill>
              </a:rPr>
              <a:t>repolho</a:t>
            </a:r>
            <a:r>
              <a:rPr lang="en-US" sz="2800" i="1" dirty="0" smtClean="0">
                <a:solidFill>
                  <a:srgbClr val="FFFF00"/>
                </a:solidFill>
              </a:rPr>
              <a:t> </a:t>
            </a:r>
            <a:r>
              <a:rPr lang="en-US" sz="2800" dirty="0" smtClean="0"/>
              <a:t>(coleslaw), and </a:t>
            </a:r>
            <a:r>
              <a:rPr lang="en-US" sz="2800" i="1" dirty="0" err="1" smtClean="0">
                <a:solidFill>
                  <a:srgbClr val="FFFF00"/>
                </a:solidFill>
              </a:rPr>
              <a:t>pudim</a:t>
            </a:r>
            <a:r>
              <a:rPr lang="en-US" sz="2800" i="1" dirty="0" smtClean="0">
                <a:solidFill>
                  <a:srgbClr val="FFFF00"/>
                </a:solidFill>
              </a:rPr>
              <a:t> de banana </a:t>
            </a:r>
            <a:r>
              <a:rPr lang="en-US" sz="2800" dirty="0" smtClean="0"/>
              <a:t>(guess).</a:t>
            </a:r>
          </a:p>
          <a:p>
            <a:r>
              <a:rPr lang="en-US" sz="2800" dirty="0" smtClean="0"/>
              <a:t>The </a:t>
            </a:r>
            <a:r>
              <a:rPr lang="en-US" sz="2800" u="sng" dirty="0" smtClean="0"/>
              <a:t>old-timers chat in the familiar Southern drawl</a:t>
            </a:r>
            <a:r>
              <a:rPr lang="en-US" sz="2800" dirty="0" smtClean="0"/>
              <a:t>, while children run and play, speaking Portuguese and very little English</a:t>
            </a:r>
          </a:p>
          <a:p>
            <a:r>
              <a:rPr lang="en-US" sz="2800" dirty="0" smtClean="0"/>
              <a:t>There is also the annual </a:t>
            </a:r>
            <a:r>
              <a:rPr lang="en-US" sz="2800" i="1" dirty="0" err="1" smtClean="0"/>
              <a:t>Festa</a:t>
            </a:r>
            <a:r>
              <a:rPr lang="en-US" sz="2800" i="1" dirty="0" smtClean="0"/>
              <a:t> </a:t>
            </a:r>
            <a:r>
              <a:rPr lang="en-US" sz="2800" i="1" dirty="0" err="1" smtClean="0"/>
              <a:t>Confederada</a:t>
            </a:r>
            <a:r>
              <a:rPr lang="en-US" dirty="0" smtClean="0"/>
              <a:t>, a fund raising event to support the maintenance of the Campo Cemetery.</a:t>
            </a:r>
            <a:endParaRPr lang="en-US"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74638"/>
            <a:ext cx="2895600" cy="3001962"/>
          </a:xfrm>
        </p:spPr>
        <p:txBody>
          <a:bodyPr>
            <a:normAutofit/>
          </a:bodyPr>
          <a:lstStyle/>
          <a:p>
            <a:r>
              <a:rPr lang="en-US" sz="3200" dirty="0" smtClean="0"/>
              <a:t>Flyer for the 2014</a:t>
            </a:r>
            <a:r>
              <a:rPr lang="en-US" sz="3200" dirty="0"/>
              <a:t/>
            </a:r>
            <a:br>
              <a:rPr lang="en-US" sz="3200" dirty="0"/>
            </a:br>
            <a:r>
              <a:rPr lang="en-US" sz="3200" dirty="0" smtClean="0"/>
              <a:t>Confederate</a:t>
            </a:r>
            <a:br>
              <a:rPr lang="en-US" sz="3200" dirty="0" smtClean="0"/>
            </a:br>
            <a:r>
              <a:rPr lang="en-US" sz="3200" dirty="0" err="1" smtClean="0"/>
              <a:t>Festa</a:t>
            </a:r>
            <a:r>
              <a:rPr lang="en-US" sz="3200" dirty="0" smtClean="0"/>
              <a:t/>
            </a:r>
            <a:br>
              <a:rPr lang="en-US" sz="3200" dirty="0" smtClean="0"/>
            </a:br>
            <a:r>
              <a:rPr lang="en-US" sz="3200" dirty="0" smtClean="0"/>
              <a:t>in Brazil</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6600" y="0"/>
            <a:ext cx="4954447" cy="6933604"/>
          </a:xfrm>
        </p:spPr>
      </p:pic>
      <p:sp>
        <p:nvSpPr>
          <p:cNvPr id="2" name="Slide Number Placeholder 1"/>
          <p:cNvSpPr>
            <a:spLocks noGrp="1"/>
          </p:cNvSpPr>
          <p:nvPr>
            <p:ph type="sldNum" sz="quarter" idx="12"/>
          </p:nvPr>
        </p:nvSpPr>
        <p:spPr/>
        <p:txBody>
          <a:bodyPr/>
          <a:lstStyle/>
          <a:p>
            <a:fld id="{49032A02-8AF8-4403-89C2-454C849859E6}"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066800"/>
          </a:xfrm>
        </p:spPr>
        <p:txBody>
          <a:bodyPr/>
          <a:lstStyle/>
          <a:p>
            <a:r>
              <a:rPr lang="en-US" dirty="0" smtClean="0"/>
              <a:t>The </a:t>
            </a:r>
            <a:r>
              <a:rPr lang="en-US" i="1" dirty="0" err="1" smtClean="0"/>
              <a:t>Festa</a:t>
            </a:r>
            <a:r>
              <a:rPr lang="en-US" i="1" dirty="0" smtClean="0"/>
              <a:t> dos </a:t>
            </a:r>
            <a:r>
              <a:rPr lang="en-US" i="1" dirty="0" err="1" smtClean="0"/>
              <a:t>Confederados</a:t>
            </a:r>
            <a:endParaRPr lang="en-US" i="1" dirty="0"/>
          </a:p>
        </p:txBody>
      </p:sp>
      <p:sp>
        <p:nvSpPr>
          <p:cNvPr id="2" name="Content Placeholder 1"/>
          <p:cNvSpPr>
            <a:spLocks noGrp="1"/>
          </p:cNvSpPr>
          <p:nvPr>
            <p:ph idx="1"/>
          </p:nvPr>
        </p:nvSpPr>
        <p:spPr>
          <a:xfrm>
            <a:off x="381000" y="1371600"/>
            <a:ext cx="8458200" cy="5181600"/>
          </a:xfrm>
        </p:spPr>
        <p:txBody>
          <a:bodyPr>
            <a:normAutofit fontScale="92500" lnSpcReduction="20000"/>
          </a:bodyPr>
          <a:lstStyle/>
          <a:p>
            <a:r>
              <a:rPr lang="en-US" dirty="0" smtClean="0"/>
              <a:t>Flags are raised during the </a:t>
            </a:r>
            <a:r>
              <a:rPr lang="en-US" dirty="0" err="1" smtClean="0"/>
              <a:t>Festa</a:t>
            </a:r>
            <a:r>
              <a:rPr lang="en-US" dirty="0"/>
              <a:t>;</a:t>
            </a:r>
            <a:r>
              <a:rPr lang="en-US" dirty="0" smtClean="0"/>
              <a:t> the Brazilian flag, the Confederate Battle flag, and two other flags are raised near the patio as the Brazilian national anthem is played.</a:t>
            </a:r>
          </a:p>
          <a:p>
            <a:r>
              <a:rPr lang="en-US" dirty="0" smtClean="0"/>
              <a:t>When the flags are up, a tribute to the Confederacy begins.</a:t>
            </a:r>
          </a:p>
          <a:p>
            <a:r>
              <a:rPr lang="en-US" dirty="0" smtClean="0"/>
              <a:t>A type of Miss Teen pageant with Miss Tennessee, Miss Georgia, etc. parade through with there Confederate uniformed escorts.</a:t>
            </a:r>
          </a:p>
          <a:p>
            <a:r>
              <a:rPr lang="en-US" dirty="0" smtClean="0"/>
              <a:t>Announcements, presentations, and awards are given as the girls are changing their dresses for a new dance.</a:t>
            </a:r>
          </a:p>
          <a:p>
            <a:r>
              <a:rPr lang="en-US" dirty="0" smtClean="0"/>
              <a:t>Then the same girls with the same escorts dance the Virginia Reel, a waltz, a square dance to Dixie, line dances set to Irish type music.</a:t>
            </a:r>
          </a:p>
        </p:txBody>
      </p:sp>
      <p:sp>
        <p:nvSpPr>
          <p:cNvPr id="4" name="Slide Number Placeholder 3"/>
          <p:cNvSpPr>
            <a:spLocks noGrp="1"/>
          </p:cNvSpPr>
          <p:nvPr>
            <p:ph type="sldNum" sz="quarter" idx="12"/>
          </p:nvPr>
        </p:nvSpPr>
        <p:spPr/>
        <p:txBody>
          <a:bodyPr/>
          <a:lstStyle/>
          <a:p>
            <a:fld id="{49032A02-8AF8-4403-89C2-454C849859E6}" type="slidenum">
              <a:rPr lang="en-US" smtClean="0"/>
              <a:pPr/>
              <a:t>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90600"/>
          </a:xfrm>
        </p:spPr>
        <p:txBody>
          <a:bodyPr/>
          <a:lstStyle/>
          <a:p>
            <a:r>
              <a:rPr lang="en-US" dirty="0" smtClean="0"/>
              <a:t>The </a:t>
            </a:r>
            <a:r>
              <a:rPr lang="en-US" i="1" dirty="0" err="1" smtClean="0"/>
              <a:t>Festa</a:t>
            </a:r>
            <a:r>
              <a:rPr lang="en-US" i="1" dirty="0" smtClean="0"/>
              <a:t> dos </a:t>
            </a:r>
            <a:r>
              <a:rPr lang="en-US" i="1" dirty="0" err="1" smtClean="0"/>
              <a:t>Confederados</a:t>
            </a:r>
            <a:endParaRPr lang="en-US" i="1" dirty="0"/>
          </a:p>
        </p:txBody>
      </p:sp>
      <p:sp>
        <p:nvSpPr>
          <p:cNvPr id="2" name="Content Placeholder 1"/>
          <p:cNvSpPr>
            <a:spLocks noGrp="1"/>
          </p:cNvSpPr>
          <p:nvPr>
            <p:ph idx="1"/>
          </p:nvPr>
        </p:nvSpPr>
        <p:spPr>
          <a:xfrm>
            <a:off x="228600" y="1066800"/>
            <a:ext cx="8610600" cy="5257800"/>
          </a:xfrm>
        </p:spPr>
        <p:txBody>
          <a:bodyPr>
            <a:normAutofit/>
          </a:bodyPr>
          <a:lstStyle/>
          <a:p>
            <a:r>
              <a:rPr lang="en-US" dirty="0" smtClean="0"/>
              <a:t>Boys in Confederate uniforms.</a:t>
            </a:r>
          </a:p>
          <a:p>
            <a:r>
              <a:rPr lang="en-US" dirty="0" smtClean="0"/>
              <a:t>Girls in hoop skirts.</a:t>
            </a:r>
          </a:p>
          <a:p>
            <a:r>
              <a:rPr lang="en-US" dirty="0"/>
              <a:t>G</a:t>
            </a:r>
            <a:r>
              <a:rPr lang="en-US" dirty="0" smtClean="0"/>
              <a:t>irls will all change to </a:t>
            </a:r>
            <a:r>
              <a:rPr lang="en-US" u="sng" dirty="0" smtClean="0"/>
              <a:t>pastel yellow dress </a:t>
            </a:r>
            <a:r>
              <a:rPr lang="en-US" dirty="0" smtClean="0"/>
              <a:t>and as they re-enter to dance, the music that plays is the </a:t>
            </a:r>
            <a:r>
              <a:rPr lang="en-US" u="sng" dirty="0" smtClean="0"/>
              <a:t>Yellow </a:t>
            </a:r>
            <a:r>
              <a:rPr lang="en-US" u="sng" dirty="0"/>
              <a:t>R</a:t>
            </a:r>
            <a:r>
              <a:rPr lang="en-US" u="sng" dirty="0" smtClean="0"/>
              <a:t>ose of Texas</a:t>
            </a:r>
            <a:r>
              <a:rPr lang="en-US" dirty="0" smtClean="0"/>
              <a:t>.</a:t>
            </a:r>
          </a:p>
          <a:p>
            <a:r>
              <a:rPr lang="en-US" dirty="0" smtClean="0"/>
              <a:t>These young ladies are daughters of prominent leaders and many are in college.</a:t>
            </a:r>
          </a:p>
          <a:p>
            <a:r>
              <a:rPr lang="en-US" dirty="0" smtClean="0"/>
              <a:t>The </a:t>
            </a:r>
            <a:r>
              <a:rPr lang="en-US" dirty="0" err="1" smtClean="0"/>
              <a:t>Festa</a:t>
            </a:r>
            <a:r>
              <a:rPr lang="en-US" dirty="0" smtClean="0"/>
              <a:t> coordinators are accomplished professionals, engineers, prominent surgeons, some holding advanced degrees in sociology and cultural anthropology, etc.</a:t>
            </a:r>
          </a:p>
          <a:p>
            <a:endParaRPr lang="en-US" dirty="0" smtClean="0"/>
          </a:p>
        </p:txBody>
      </p:sp>
      <p:sp>
        <p:nvSpPr>
          <p:cNvPr id="4" name="Slide Number Placeholder 3"/>
          <p:cNvSpPr>
            <a:spLocks noGrp="1"/>
          </p:cNvSpPr>
          <p:nvPr>
            <p:ph type="sldNum" sz="quarter" idx="12"/>
          </p:nvPr>
        </p:nvSpPr>
        <p:spPr/>
        <p:txBody>
          <a:bodyPr/>
          <a:lstStyle/>
          <a:p>
            <a:fld id="{49032A02-8AF8-4403-89C2-454C849859E6}" type="slidenum">
              <a:rPr lang="en-US" smtClean="0"/>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Content Placeholder 3" descr="05042009(003).jpg"/>
          <p:cNvPicPr>
            <a:picLocks noGrp="1" noChangeAspect="1"/>
          </p:cNvPicPr>
          <p:nvPr>
            <p:ph idx="1"/>
          </p:nvPr>
        </p:nvPicPr>
        <p:blipFill>
          <a:blip r:embed="rId2" cstate="print"/>
          <a:stretch>
            <a:fillRect/>
          </a:stretch>
        </p:blipFill>
        <p:spPr>
          <a:xfrm>
            <a:off x="228600" y="76200"/>
            <a:ext cx="8610600" cy="6457950"/>
          </a:xfrm>
        </p:spPr>
      </p:pic>
      <p:sp>
        <p:nvSpPr>
          <p:cNvPr id="2" name="Slide Number Placeholder 1"/>
          <p:cNvSpPr>
            <a:spLocks noGrp="1"/>
          </p:cNvSpPr>
          <p:nvPr>
            <p:ph type="sldNum" sz="quarter" idx="12"/>
          </p:nvPr>
        </p:nvSpPr>
        <p:spPr/>
        <p:txBody>
          <a:bodyPr/>
          <a:lstStyle/>
          <a:p>
            <a:fld id="{49032A02-8AF8-4403-89C2-454C849859E6}"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Content Placeholder 3" descr="05042009(004).jpg"/>
          <p:cNvPicPr>
            <a:picLocks noGrp="1" noChangeAspect="1"/>
          </p:cNvPicPr>
          <p:nvPr>
            <p:ph idx="1"/>
          </p:nvPr>
        </p:nvPicPr>
        <p:blipFill>
          <a:blip r:embed="rId2" cstate="print"/>
          <a:stretch>
            <a:fillRect/>
          </a:stretch>
        </p:blipFill>
        <p:spPr>
          <a:xfrm>
            <a:off x="304800" y="152400"/>
            <a:ext cx="8636000" cy="6477000"/>
          </a:xfrm>
        </p:spPr>
      </p:pic>
      <p:sp>
        <p:nvSpPr>
          <p:cNvPr id="2" name="Slide Number Placeholder 1"/>
          <p:cNvSpPr>
            <a:spLocks noGrp="1"/>
          </p:cNvSpPr>
          <p:nvPr>
            <p:ph type="sldNum" sz="quarter" idx="12"/>
          </p:nvPr>
        </p:nvSpPr>
        <p:spPr/>
        <p:txBody>
          <a:bodyPr/>
          <a:lstStyle/>
          <a:p>
            <a:fld id="{49032A02-8AF8-4403-89C2-454C849859E6}"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Content Placeholder 3" descr="young%20confederados.jpg">
            <a:hlinkClick r:id="rId2"/>
          </p:cNvPr>
          <p:cNvPicPr>
            <a:picLocks noGrp="1" noChangeAspect="1"/>
          </p:cNvPicPr>
          <p:nvPr>
            <p:ph idx="1"/>
          </p:nvPr>
        </p:nvPicPr>
        <p:blipFill>
          <a:blip r:embed="rId3" cstate="print"/>
          <a:stretch>
            <a:fillRect/>
          </a:stretch>
        </p:blipFill>
        <p:spPr>
          <a:xfrm>
            <a:off x="-33087" y="1"/>
            <a:ext cx="9177087" cy="6804474"/>
          </a:xfrm>
        </p:spPr>
      </p:pic>
      <p:sp>
        <p:nvSpPr>
          <p:cNvPr id="2" name="Slide Number Placeholder 1"/>
          <p:cNvSpPr>
            <a:spLocks noGrp="1"/>
          </p:cNvSpPr>
          <p:nvPr>
            <p:ph type="sldNum" sz="quarter" idx="12"/>
          </p:nvPr>
        </p:nvSpPr>
        <p:spPr/>
        <p:txBody>
          <a:bodyPr/>
          <a:lstStyle/>
          <a:p>
            <a:fld id="{49032A02-8AF8-4403-89C2-454C849859E6}"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83" y="-26988"/>
            <a:ext cx="9179984" cy="6884988"/>
          </a:xfrm>
        </p:spPr>
      </p:pic>
      <p:sp>
        <p:nvSpPr>
          <p:cNvPr id="4" name="Slide Number Placeholder 3"/>
          <p:cNvSpPr>
            <a:spLocks noGrp="1"/>
          </p:cNvSpPr>
          <p:nvPr>
            <p:ph type="sldNum" sz="quarter" idx="12"/>
          </p:nvPr>
        </p:nvSpPr>
        <p:spPr/>
        <p:txBody>
          <a:bodyPr/>
          <a:lstStyle/>
          <a:p>
            <a:fld id="{49032A02-8AF8-4403-89C2-454C849859E6}" type="slidenum">
              <a:rPr lang="en-US" smtClean="0"/>
              <a:pPr/>
              <a:t>27</a:t>
            </a:fld>
            <a:endParaRPr lang="en-US"/>
          </a:p>
        </p:txBody>
      </p:sp>
    </p:spTree>
    <p:extLst>
      <p:ext uri="{BB962C8B-B14F-4D97-AF65-F5344CB8AC3E}">
        <p14:creationId xmlns:p14="http://schemas.microsoft.com/office/powerpoint/2010/main" val="1799280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83" y="30162"/>
            <a:ext cx="9133417" cy="6850063"/>
          </a:xfrm>
        </p:spPr>
      </p:pic>
      <p:sp>
        <p:nvSpPr>
          <p:cNvPr id="4" name="Slide Number Placeholder 3"/>
          <p:cNvSpPr>
            <a:spLocks noGrp="1"/>
          </p:cNvSpPr>
          <p:nvPr>
            <p:ph type="sldNum" sz="quarter" idx="12"/>
          </p:nvPr>
        </p:nvSpPr>
        <p:spPr/>
        <p:txBody>
          <a:bodyPr/>
          <a:lstStyle/>
          <a:p>
            <a:fld id="{49032A02-8AF8-4403-89C2-454C849859E6}" type="slidenum">
              <a:rPr lang="en-US" smtClean="0"/>
              <a:pPr/>
              <a:t>28</a:t>
            </a:fld>
            <a:endParaRPr lang="en-US"/>
          </a:p>
        </p:txBody>
      </p:sp>
    </p:spTree>
    <p:extLst>
      <p:ext uri="{BB962C8B-B14F-4D97-AF65-F5344CB8AC3E}">
        <p14:creationId xmlns:p14="http://schemas.microsoft.com/office/powerpoint/2010/main" val="1199975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304800"/>
            <a:ext cx="9444388" cy="6286421"/>
          </a:xfrm>
        </p:spPr>
      </p:pic>
      <p:sp>
        <p:nvSpPr>
          <p:cNvPr id="4" name="Slide Number Placeholder 3"/>
          <p:cNvSpPr>
            <a:spLocks noGrp="1"/>
          </p:cNvSpPr>
          <p:nvPr>
            <p:ph type="sldNum" sz="quarter" idx="12"/>
          </p:nvPr>
        </p:nvSpPr>
        <p:spPr/>
        <p:txBody>
          <a:bodyPr/>
          <a:lstStyle/>
          <a:p>
            <a:fld id="{49032A02-8AF8-4403-89C2-454C849859E6}" type="slidenum">
              <a:rPr lang="en-US" smtClean="0"/>
              <a:pPr/>
              <a:t>29</a:t>
            </a:fld>
            <a:endParaRPr lang="en-US"/>
          </a:p>
        </p:txBody>
      </p:sp>
    </p:spTree>
    <p:extLst>
      <p:ext uri="{BB962C8B-B14F-4D97-AF65-F5344CB8AC3E}">
        <p14:creationId xmlns:p14="http://schemas.microsoft.com/office/powerpoint/2010/main" val="1848245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14400"/>
          </a:xfrm>
        </p:spPr>
        <p:txBody>
          <a:bodyPr>
            <a:normAutofit fontScale="90000"/>
          </a:bodyPr>
          <a:lstStyle/>
          <a:p>
            <a:r>
              <a:rPr smtClean="0"/>
              <a:t>Confederate Descendants in Brazil</a:t>
            </a:r>
            <a:endParaRPr lang="en-US" dirty="0"/>
          </a:p>
        </p:txBody>
      </p:sp>
      <p:sp>
        <p:nvSpPr>
          <p:cNvPr id="2" name="Content Placeholder 1"/>
          <p:cNvSpPr>
            <a:spLocks noGrp="1"/>
          </p:cNvSpPr>
          <p:nvPr>
            <p:ph idx="1"/>
          </p:nvPr>
        </p:nvSpPr>
        <p:spPr>
          <a:xfrm>
            <a:off x="457200" y="1295400"/>
            <a:ext cx="8229600" cy="5181600"/>
          </a:xfrm>
        </p:spPr>
        <p:txBody>
          <a:bodyPr>
            <a:normAutofit lnSpcReduction="10000"/>
          </a:bodyPr>
          <a:lstStyle/>
          <a:p>
            <a:r>
              <a:rPr lang="en-US" sz="2800" dirty="0" smtClean="0"/>
              <a:t>An interesting event connected with the War was the</a:t>
            </a:r>
          </a:p>
          <a:p>
            <a:pPr lvl="1"/>
            <a:r>
              <a:rPr lang="en-US" sz="2800" dirty="0"/>
              <a:t>E</a:t>
            </a:r>
            <a:r>
              <a:rPr lang="en-US" sz="2800" dirty="0" smtClean="0"/>
              <a:t>migration of Southerners from the South to Brazil following the War.</a:t>
            </a:r>
          </a:p>
          <a:p>
            <a:r>
              <a:rPr lang="en-US" sz="2800" dirty="0" smtClean="0"/>
              <a:t>This was a direct result of the outcome of the War.</a:t>
            </a:r>
          </a:p>
          <a:p>
            <a:r>
              <a:rPr lang="en-US" sz="2800" dirty="0" smtClean="0"/>
              <a:t>It may have included more than 9,000 people.</a:t>
            </a:r>
          </a:p>
          <a:p>
            <a:r>
              <a:rPr lang="en-US" sz="2800" dirty="0" smtClean="0"/>
              <a:t>Those people have left Brazil a community of descendants of Southern immigrants.</a:t>
            </a:r>
          </a:p>
          <a:p>
            <a:r>
              <a:rPr lang="en-US" sz="2800" dirty="0" smtClean="0"/>
              <a:t>Identified in </a:t>
            </a:r>
            <a:r>
              <a:rPr lang="en-US" dirty="0"/>
              <a:t>the </a:t>
            </a:r>
            <a:r>
              <a:rPr lang="en-US" dirty="0" smtClean="0"/>
              <a:t>Portuguese language of Brazil </a:t>
            </a:r>
            <a:r>
              <a:rPr lang="en-US" dirty="0"/>
              <a:t>as </a:t>
            </a:r>
            <a:r>
              <a:rPr lang="en-US" sz="2800" dirty="0" smtClean="0"/>
              <a:t>the "</a:t>
            </a:r>
            <a:r>
              <a:rPr lang="en-US" sz="3200" b="1" i="1" dirty="0" err="1" smtClean="0"/>
              <a:t>Confederados</a:t>
            </a:r>
            <a:r>
              <a:rPr lang="en-US" sz="2800" dirty="0" smtClean="0"/>
              <a:t>."</a:t>
            </a:r>
            <a:endParaRPr lang="en-US" sz="2800"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Content Placeholder 3" descr="brazil5_480x622.jpg"/>
          <p:cNvPicPr>
            <a:picLocks noGrp="1" noChangeAspect="1"/>
          </p:cNvPicPr>
          <p:nvPr>
            <p:ph idx="1"/>
          </p:nvPr>
        </p:nvPicPr>
        <p:blipFill>
          <a:blip r:embed="rId2" cstate="print"/>
          <a:stretch>
            <a:fillRect/>
          </a:stretch>
        </p:blipFill>
        <p:spPr>
          <a:xfrm>
            <a:off x="1752600" y="156527"/>
            <a:ext cx="5181600" cy="6714489"/>
          </a:xfrm>
        </p:spPr>
      </p:pic>
      <p:sp>
        <p:nvSpPr>
          <p:cNvPr id="2" name="Slide Number Placeholder 1"/>
          <p:cNvSpPr>
            <a:spLocks noGrp="1"/>
          </p:cNvSpPr>
          <p:nvPr>
            <p:ph type="sldNum" sz="quarter" idx="12"/>
          </p:nvPr>
        </p:nvSpPr>
        <p:spPr/>
        <p:txBody>
          <a:bodyPr/>
          <a:lstStyle/>
          <a:p>
            <a:fld id="{49032A02-8AF8-4403-89C2-454C849859E6}"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2" y="304800"/>
            <a:ext cx="9015512" cy="6013277"/>
          </a:xfrm>
        </p:spPr>
      </p:pic>
      <p:sp>
        <p:nvSpPr>
          <p:cNvPr id="4" name="Slide Number Placeholder 3"/>
          <p:cNvSpPr>
            <a:spLocks noGrp="1"/>
          </p:cNvSpPr>
          <p:nvPr>
            <p:ph type="sldNum" sz="quarter" idx="12"/>
          </p:nvPr>
        </p:nvSpPr>
        <p:spPr/>
        <p:txBody>
          <a:bodyPr/>
          <a:lstStyle/>
          <a:p>
            <a:fld id="{49032A02-8AF8-4403-89C2-454C849859E6}" type="slidenum">
              <a:rPr lang="en-US" smtClean="0"/>
              <a:pPr/>
              <a:t>31</a:t>
            </a:fld>
            <a:endParaRPr lang="en-US"/>
          </a:p>
        </p:txBody>
      </p:sp>
    </p:spTree>
    <p:extLst>
      <p:ext uri="{BB962C8B-B14F-4D97-AF65-F5344CB8AC3E}">
        <p14:creationId xmlns:p14="http://schemas.microsoft.com/office/powerpoint/2010/main" val="2389304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85800"/>
            <a:ext cx="8998474" cy="6023881"/>
          </a:xfrm>
        </p:spPr>
      </p:pic>
      <p:sp>
        <p:nvSpPr>
          <p:cNvPr id="4" name="Slide Number Placeholder 3"/>
          <p:cNvSpPr>
            <a:spLocks noGrp="1"/>
          </p:cNvSpPr>
          <p:nvPr>
            <p:ph type="sldNum" sz="quarter" idx="12"/>
          </p:nvPr>
        </p:nvSpPr>
        <p:spPr/>
        <p:txBody>
          <a:bodyPr/>
          <a:lstStyle/>
          <a:p>
            <a:fld id="{49032A02-8AF8-4403-89C2-454C849859E6}" type="slidenum">
              <a:rPr lang="en-US" smtClean="0"/>
              <a:pPr/>
              <a:t>32</a:t>
            </a:fld>
            <a:endParaRPr lang="en-US"/>
          </a:p>
        </p:txBody>
      </p:sp>
    </p:spTree>
    <p:extLst>
      <p:ext uri="{BB962C8B-B14F-4D97-AF65-F5344CB8AC3E}">
        <p14:creationId xmlns:p14="http://schemas.microsoft.com/office/powerpoint/2010/main" val="3317847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40156"/>
            <a:ext cx="9138834" cy="6117843"/>
          </a:xfrm>
        </p:spPr>
      </p:pic>
      <p:sp>
        <p:nvSpPr>
          <p:cNvPr id="4" name="Slide Number Placeholder 3"/>
          <p:cNvSpPr>
            <a:spLocks noGrp="1"/>
          </p:cNvSpPr>
          <p:nvPr>
            <p:ph type="sldNum" sz="quarter" idx="12"/>
          </p:nvPr>
        </p:nvSpPr>
        <p:spPr/>
        <p:txBody>
          <a:bodyPr/>
          <a:lstStyle/>
          <a:p>
            <a:fld id="{49032A02-8AF8-4403-89C2-454C849859E6}" type="slidenum">
              <a:rPr lang="en-US" smtClean="0"/>
              <a:pPr/>
              <a:t>33</a:t>
            </a:fld>
            <a:endParaRPr lang="en-US"/>
          </a:p>
        </p:txBody>
      </p:sp>
    </p:spTree>
    <p:extLst>
      <p:ext uri="{BB962C8B-B14F-4D97-AF65-F5344CB8AC3E}">
        <p14:creationId xmlns:p14="http://schemas.microsoft.com/office/powerpoint/2010/main" val="2483242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2788"/>
            <a:ext cx="4489628" cy="6776798"/>
          </a:xfrm>
        </p:spPr>
      </p:pic>
      <p:sp>
        <p:nvSpPr>
          <p:cNvPr id="4" name="Slide Number Placeholder 3"/>
          <p:cNvSpPr>
            <a:spLocks noGrp="1"/>
          </p:cNvSpPr>
          <p:nvPr>
            <p:ph type="sldNum" sz="quarter" idx="12"/>
          </p:nvPr>
        </p:nvSpPr>
        <p:spPr/>
        <p:txBody>
          <a:bodyPr/>
          <a:lstStyle/>
          <a:p>
            <a:fld id="{49032A02-8AF8-4403-89C2-454C849859E6}" type="slidenum">
              <a:rPr lang="en-US" smtClean="0"/>
              <a:pPr/>
              <a:t>34</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799" y="0"/>
            <a:ext cx="4543425" cy="6858000"/>
          </a:xfrm>
          <a:prstGeom prst="rect">
            <a:avLst/>
          </a:prstGeom>
        </p:spPr>
      </p:pic>
    </p:spTree>
    <p:extLst>
      <p:ext uri="{BB962C8B-B14F-4D97-AF65-F5344CB8AC3E}">
        <p14:creationId xmlns:p14="http://schemas.microsoft.com/office/powerpoint/2010/main" val="666960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Content Placeholder 3" descr="brazil6_480x622.jpg"/>
          <p:cNvPicPr>
            <a:picLocks noGrp="1" noChangeAspect="1"/>
          </p:cNvPicPr>
          <p:nvPr>
            <p:ph idx="1"/>
          </p:nvPr>
        </p:nvPicPr>
        <p:blipFill>
          <a:blip r:embed="rId2" cstate="print"/>
          <a:stretch>
            <a:fillRect/>
          </a:stretch>
        </p:blipFill>
        <p:spPr>
          <a:xfrm>
            <a:off x="1676400" y="57786"/>
            <a:ext cx="5105400" cy="6615746"/>
          </a:xfrm>
        </p:spPr>
      </p:pic>
      <p:sp>
        <p:nvSpPr>
          <p:cNvPr id="2" name="Slide Number Placeholder 1"/>
          <p:cNvSpPr>
            <a:spLocks noGrp="1"/>
          </p:cNvSpPr>
          <p:nvPr>
            <p:ph type="sldNum" sz="quarter" idx="12"/>
          </p:nvPr>
        </p:nvSpPr>
        <p:spPr/>
        <p:txBody>
          <a:bodyPr/>
          <a:lstStyle/>
          <a:p>
            <a:fld id="{49032A02-8AF8-4403-89C2-454C849859E6}"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14400"/>
          </a:xfrm>
        </p:spPr>
        <p:txBody>
          <a:bodyPr/>
          <a:lstStyle/>
          <a:p>
            <a:r>
              <a:rPr lang="en-US" dirty="0" smtClean="0"/>
              <a:t>The </a:t>
            </a:r>
            <a:r>
              <a:rPr lang="en-US" i="1" dirty="0" err="1" smtClean="0"/>
              <a:t>Festa</a:t>
            </a:r>
            <a:r>
              <a:rPr lang="en-US" i="1" dirty="0" smtClean="0"/>
              <a:t> dos </a:t>
            </a:r>
            <a:r>
              <a:rPr lang="en-US" i="1" dirty="0" err="1" smtClean="0"/>
              <a:t>Confederados</a:t>
            </a:r>
            <a:endParaRPr lang="en-US" i="1" dirty="0"/>
          </a:p>
        </p:txBody>
      </p:sp>
      <p:sp>
        <p:nvSpPr>
          <p:cNvPr id="2" name="Content Placeholder 1"/>
          <p:cNvSpPr>
            <a:spLocks noGrp="1"/>
          </p:cNvSpPr>
          <p:nvPr>
            <p:ph idx="1"/>
          </p:nvPr>
        </p:nvSpPr>
        <p:spPr>
          <a:xfrm>
            <a:off x="457200" y="1143000"/>
            <a:ext cx="8229600" cy="5181600"/>
          </a:xfrm>
        </p:spPr>
        <p:txBody>
          <a:bodyPr>
            <a:normAutofit/>
          </a:bodyPr>
          <a:lstStyle/>
          <a:p>
            <a:r>
              <a:rPr lang="en-US" dirty="0" smtClean="0"/>
              <a:t>Many original </a:t>
            </a:r>
            <a:r>
              <a:rPr lang="en-US" i="1" dirty="0" err="1" smtClean="0"/>
              <a:t>Confederados</a:t>
            </a:r>
            <a:r>
              <a:rPr lang="en-US" dirty="0" smtClean="0"/>
              <a:t> were planters, but many were also doctors, teachers, dentists, machinists, etc. </a:t>
            </a:r>
            <a:r>
              <a:rPr lang="en-US" u="sng" dirty="0" smtClean="0"/>
              <a:t>all with a fierce work ethic</a:t>
            </a:r>
            <a:r>
              <a:rPr lang="en-US" dirty="0" smtClean="0"/>
              <a:t>.</a:t>
            </a:r>
          </a:p>
          <a:p>
            <a:r>
              <a:rPr lang="en-US" dirty="0" smtClean="0"/>
              <a:t>Interviewed by a journalist at one of the recent </a:t>
            </a:r>
            <a:r>
              <a:rPr lang="en-US" i="1" dirty="0" err="1" smtClean="0"/>
              <a:t>Festas</a:t>
            </a:r>
            <a:r>
              <a:rPr lang="en-US" dirty="0" smtClean="0"/>
              <a:t>, one young 20 year old dancer, Danielle, daughter of the president of the Fraternity, of American Descendants stated in an interview that she was in her third year of law school. </a:t>
            </a:r>
          </a:p>
          <a:p>
            <a:r>
              <a:rPr lang="en-US" dirty="0" smtClean="0"/>
              <a:t>She also stated that she was </a:t>
            </a:r>
            <a:r>
              <a:rPr lang="en-US" u="sng" dirty="0" smtClean="0"/>
              <a:t>proud of her heritage and wanted to be buried along side her ancestors in the Campo Cemetery</a:t>
            </a:r>
            <a:r>
              <a:rPr lang="en-US" dirty="0" smtClean="0"/>
              <a:t>.</a:t>
            </a:r>
          </a:p>
          <a:p>
            <a:endParaRPr lang="en-US"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38200"/>
          </a:xfrm>
        </p:spPr>
        <p:txBody>
          <a:bodyPr>
            <a:normAutofit/>
          </a:bodyPr>
          <a:lstStyle/>
          <a:p>
            <a:r>
              <a:rPr lang="en-US" dirty="0"/>
              <a:t>The Campo Cemetery</a:t>
            </a:r>
          </a:p>
        </p:txBody>
      </p:sp>
      <p:sp>
        <p:nvSpPr>
          <p:cNvPr id="2" name="Content Placeholder 1"/>
          <p:cNvSpPr>
            <a:spLocks noGrp="1"/>
          </p:cNvSpPr>
          <p:nvPr>
            <p:ph idx="1"/>
          </p:nvPr>
        </p:nvSpPr>
        <p:spPr>
          <a:xfrm>
            <a:off x="457200" y="1295400"/>
            <a:ext cx="8229600" cy="5029200"/>
          </a:xfrm>
        </p:spPr>
        <p:txBody>
          <a:bodyPr>
            <a:normAutofit/>
          </a:bodyPr>
          <a:lstStyle/>
          <a:p>
            <a:r>
              <a:rPr lang="en-US" sz="2800" dirty="0" smtClean="0"/>
              <a:t>The Campo Cemetery is located in the countryside</a:t>
            </a:r>
          </a:p>
          <a:p>
            <a:r>
              <a:rPr lang="en-US" sz="2800" dirty="0" smtClean="0"/>
              <a:t>Surrounded by sugar cane fields</a:t>
            </a:r>
          </a:p>
          <a:p>
            <a:r>
              <a:rPr lang="en-US" sz="2800" dirty="0" smtClean="0"/>
              <a:t>10 miles from Americana and Santa Bárbara </a:t>
            </a:r>
            <a:r>
              <a:rPr lang="en-US" sz="2800" dirty="0" err="1" smtClean="0"/>
              <a:t>D´Oeste</a:t>
            </a:r>
            <a:endParaRPr lang="en-US" sz="2800" dirty="0" smtClean="0"/>
          </a:p>
          <a:p>
            <a:r>
              <a:rPr lang="en-US" sz="2800" dirty="0" smtClean="0"/>
              <a:t>100 miles from São Paulo, Brazil's largest city and capital of São Paulo State</a:t>
            </a:r>
            <a:br>
              <a:rPr lang="en-US" sz="2800" dirty="0" smtClean="0"/>
            </a:br>
            <a:r>
              <a:rPr lang="en-US" sz="2800" dirty="0" smtClean="0"/>
              <a:t/>
            </a:r>
            <a:br>
              <a:rPr lang="en-US" sz="2800" dirty="0" smtClean="0"/>
            </a:br>
            <a:endParaRPr lang="en-US" sz="2800"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Content Placeholder 3" descr="brazil4_480x622.jpg"/>
          <p:cNvPicPr>
            <a:picLocks noGrp="1" noChangeAspect="1"/>
          </p:cNvPicPr>
          <p:nvPr>
            <p:ph idx="1"/>
          </p:nvPr>
        </p:nvPicPr>
        <p:blipFill>
          <a:blip r:embed="rId2" cstate="print"/>
          <a:stretch>
            <a:fillRect/>
          </a:stretch>
        </p:blipFill>
        <p:spPr>
          <a:xfrm>
            <a:off x="1905000" y="-40957"/>
            <a:ext cx="5257800" cy="6813232"/>
          </a:xfrm>
        </p:spPr>
      </p:pic>
      <p:sp>
        <p:nvSpPr>
          <p:cNvPr id="2" name="Slide Number Placeholder 1"/>
          <p:cNvSpPr>
            <a:spLocks noGrp="1"/>
          </p:cNvSpPr>
          <p:nvPr>
            <p:ph type="sldNum" sz="quarter" idx="12"/>
          </p:nvPr>
        </p:nvSpPr>
        <p:spPr/>
        <p:txBody>
          <a:bodyPr/>
          <a:lstStyle/>
          <a:p>
            <a:fld id="{49032A02-8AF8-4403-89C2-454C849859E6}"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762000"/>
          </a:xfrm>
        </p:spPr>
        <p:txBody>
          <a:bodyPr>
            <a:normAutofit/>
          </a:bodyPr>
          <a:lstStyle/>
          <a:p>
            <a:r>
              <a:rPr lang="en-US" dirty="0"/>
              <a:t>The Campo Cemetery</a:t>
            </a:r>
          </a:p>
        </p:txBody>
      </p:sp>
      <p:sp>
        <p:nvSpPr>
          <p:cNvPr id="2" name="Content Placeholder 1"/>
          <p:cNvSpPr>
            <a:spLocks noGrp="1"/>
          </p:cNvSpPr>
          <p:nvPr>
            <p:ph idx="1"/>
          </p:nvPr>
        </p:nvSpPr>
        <p:spPr>
          <a:xfrm>
            <a:off x="457200" y="1219200"/>
            <a:ext cx="8229600" cy="5181600"/>
          </a:xfrm>
        </p:spPr>
        <p:txBody>
          <a:bodyPr>
            <a:normAutofit fontScale="92500"/>
          </a:bodyPr>
          <a:lstStyle/>
          <a:p>
            <a:pPr marL="274320" lvl="1">
              <a:spcBef>
                <a:spcPts val="600"/>
              </a:spcBef>
              <a:buClr>
                <a:schemeClr val="accent2"/>
              </a:buClr>
            </a:pPr>
            <a:r>
              <a:rPr lang="en-US" sz="3000" dirty="0" smtClean="0"/>
              <a:t>The inscription found on the tombstone of </a:t>
            </a:r>
            <a:r>
              <a:rPr lang="en-US" sz="3000" b="1" dirty="0" smtClean="0"/>
              <a:t>Confederate Veteran, Napoleon Bonaparte </a:t>
            </a:r>
            <a:r>
              <a:rPr lang="en-US" sz="3000" b="1" dirty="0" err="1" smtClean="0"/>
              <a:t>McAlpine</a:t>
            </a:r>
            <a:r>
              <a:rPr lang="en-US" sz="3000" dirty="0" smtClean="0"/>
              <a:t>, who rests together with a number of other Confederate Veterans and </a:t>
            </a:r>
            <a:r>
              <a:rPr lang="en-US" sz="3000" dirty="0" err="1" smtClean="0"/>
              <a:t>Confederados</a:t>
            </a:r>
            <a:r>
              <a:rPr lang="en-US" sz="3000" dirty="0" smtClean="0"/>
              <a:t> leaders in the Campo Cemetery:</a:t>
            </a:r>
          </a:p>
          <a:p>
            <a:pPr>
              <a:buNone/>
            </a:pPr>
            <a:endParaRPr lang="en-US" dirty="0" smtClean="0"/>
          </a:p>
          <a:p>
            <a:pPr>
              <a:buNone/>
            </a:pPr>
            <a:r>
              <a:rPr lang="en-US" dirty="0" smtClean="0"/>
              <a:t>	</a:t>
            </a:r>
            <a:r>
              <a:rPr lang="en-US" sz="3600" b="1" i="1" dirty="0" smtClean="0"/>
              <a:t>"Soldier rest! Thy warfare o´er</a:t>
            </a:r>
            <a:br>
              <a:rPr lang="en-US" sz="3600" b="1" i="1" dirty="0" smtClean="0"/>
            </a:br>
            <a:r>
              <a:rPr lang="en-US" sz="3600" b="1" i="1" dirty="0" smtClean="0"/>
              <a:t> Sleep the sleep that knows no breaking</a:t>
            </a:r>
            <a:br>
              <a:rPr lang="en-US" sz="3600" b="1" i="1" dirty="0" smtClean="0"/>
            </a:br>
            <a:r>
              <a:rPr lang="en-US" sz="3600" b="1" i="1" dirty="0" smtClean="0"/>
              <a:t> Days of toil or nights of waking" </a:t>
            </a:r>
            <a:r>
              <a:rPr lang="en-US" sz="3600" dirty="0" smtClean="0"/>
              <a:t/>
            </a:r>
            <a:br>
              <a:rPr lang="en-US" sz="3600" dirty="0" smtClean="0"/>
            </a:br>
            <a:endParaRPr lang="en-US" sz="3600" dirty="0" smtClean="0"/>
          </a:p>
        </p:txBody>
      </p:sp>
      <p:sp>
        <p:nvSpPr>
          <p:cNvPr id="4" name="Slide Number Placeholder 3"/>
          <p:cNvSpPr>
            <a:spLocks noGrp="1"/>
          </p:cNvSpPr>
          <p:nvPr>
            <p:ph type="sldNum" sz="quarter" idx="12"/>
          </p:nvPr>
        </p:nvSpPr>
        <p:spPr/>
        <p:txBody>
          <a:bodyPr/>
          <a:lstStyle/>
          <a:p>
            <a:fld id="{49032A02-8AF8-4403-89C2-454C849859E6}" type="slidenum">
              <a:rPr lang="en-US" smtClean="0"/>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90600"/>
          </a:xfrm>
        </p:spPr>
        <p:txBody>
          <a:bodyPr>
            <a:normAutofit/>
          </a:bodyPr>
          <a:lstStyle/>
          <a:p>
            <a:r>
              <a:rPr lang="en-US" sz="3200" dirty="0" smtClean="0"/>
              <a:t>My </a:t>
            </a:r>
            <a:r>
              <a:rPr lang="en-US" sz="3200" dirty="0"/>
              <a:t>a</a:t>
            </a:r>
            <a:r>
              <a:rPr lang="en-US" sz="3200" dirty="0" smtClean="0"/>
              <a:t>ncestors who emigrated to Brazil</a:t>
            </a:r>
            <a:endParaRPr lang="en-US" sz="3200" dirty="0"/>
          </a:p>
        </p:txBody>
      </p:sp>
      <p:sp>
        <p:nvSpPr>
          <p:cNvPr id="2" name="Content Placeholder 1"/>
          <p:cNvSpPr>
            <a:spLocks noGrp="1"/>
          </p:cNvSpPr>
          <p:nvPr>
            <p:ph idx="1"/>
          </p:nvPr>
        </p:nvSpPr>
        <p:spPr>
          <a:xfrm>
            <a:off x="152400" y="1066800"/>
            <a:ext cx="8839200" cy="5791200"/>
          </a:xfrm>
        </p:spPr>
        <p:txBody>
          <a:bodyPr>
            <a:normAutofit fontScale="92500" lnSpcReduction="10000"/>
          </a:bodyPr>
          <a:lstStyle/>
          <a:p>
            <a:r>
              <a:rPr lang="en-US" dirty="0" smtClean="0"/>
              <a:t>My Great </a:t>
            </a:r>
            <a:r>
              <a:rPr lang="en-US" dirty="0" err="1" smtClean="0"/>
              <a:t>Great</a:t>
            </a:r>
            <a:r>
              <a:rPr lang="en-US" dirty="0" smtClean="0"/>
              <a:t> </a:t>
            </a:r>
            <a:r>
              <a:rPr lang="en-US" dirty="0" err="1" smtClean="0"/>
              <a:t>Great</a:t>
            </a:r>
            <a:r>
              <a:rPr lang="en-US" dirty="0" smtClean="0"/>
              <a:t> Grandfather and Grandmother, William “</a:t>
            </a:r>
            <a:r>
              <a:rPr lang="en-US" dirty="0" err="1" smtClean="0"/>
              <a:t>Bluford</a:t>
            </a:r>
            <a:r>
              <a:rPr lang="en-US" dirty="0" smtClean="0"/>
              <a:t>” Nettle and Margaret Burleson Nettle immigrated to Brazil in 1866 from their home in Hill County Texas, where they were living and farming at that particular time.</a:t>
            </a:r>
          </a:p>
          <a:p>
            <a:r>
              <a:rPr lang="en-US" dirty="0" smtClean="0"/>
              <a:t>The Grand Lodge of Texas records show that William B. Nettle was a member of the Dawson Masonic Lodge #155 A.F. &amp; A.M. just prior to leaving Texas for Brazil.</a:t>
            </a:r>
          </a:p>
          <a:p>
            <a:r>
              <a:rPr lang="en-US" dirty="0" smtClean="0"/>
              <a:t>The Nettle’s were living in eastern Hill County Texas.</a:t>
            </a:r>
          </a:p>
          <a:p>
            <a:r>
              <a:rPr lang="en-US" dirty="0" smtClean="0"/>
              <a:t>Fred McMillan organized about 100 men and their families from Hill, Navarro, and McLennan Counties that left on a ship from Galveston to set sail for Brazil</a:t>
            </a:r>
            <a:r>
              <a:rPr lang="en-US" dirty="0"/>
              <a:t> </a:t>
            </a:r>
            <a:r>
              <a:rPr lang="en-US" dirty="0" smtClean="0"/>
              <a:t>and a fresh start. </a:t>
            </a:r>
          </a:p>
          <a:p>
            <a:r>
              <a:rPr lang="en-US" dirty="0" smtClean="0"/>
              <a:t>They simply did not want to live under a “Yankee regime,” as they called it.</a:t>
            </a:r>
          </a:p>
        </p:txBody>
      </p:sp>
      <p:sp>
        <p:nvSpPr>
          <p:cNvPr id="4" name="Slide Number Placeholder 3"/>
          <p:cNvSpPr>
            <a:spLocks noGrp="1"/>
          </p:cNvSpPr>
          <p:nvPr>
            <p:ph type="sldNum" sz="quarter" idx="12"/>
          </p:nvPr>
        </p:nvSpPr>
        <p:spPr/>
        <p:txBody>
          <a:bodyPr/>
          <a:lstStyle/>
          <a:p>
            <a:fld id="{49032A02-8AF8-4403-89C2-454C849859E6}" type="slidenum">
              <a:rPr lang="en-US" smtClean="0"/>
              <a:pPr/>
              <a:t>4</a:t>
            </a:fld>
            <a:endParaRPr lang="en-US"/>
          </a:p>
        </p:txBody>
      </p:sp>
    </p:spTree>
    <p:extLst>
      <p:ext uri="{BB962C8B-B14F-4D97-AF65-F5344CB8AC3E}">
        <p14:creationId xmlns:p14="http://schemas.microsoft.com/office/powerpoint/2010/main" val="2478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914400"/>
          </a:xfrm>
        </p:spPr>
        <p:txBody>
          <a:bodyPr>
            <a:normAutofit/>
          </a:bodyPr>
          <a:lstStyle/>
          <a:p>
            <a:r>
              <a:rPr lang="en-US" dirty="0"/>
              <a:t>The Campo Cemetery</a:t>
            </a:r>
          </a:p>
        </p:txBody>
      </p:sp>
      <p:sp>
        <p:nvSpPr>
          <p:cNvPr id="2" name="Content Placeholder 1"/>
          <p:cNvSpPr>
            <a:spLocks noGrp="1"/>
          </p:cNvSpPr>
          <p:nvPr>
            <p:ph idx="1"/>
          </p:nvPr>
        </p:nvSpPr>
        <p:spPr>
          <a:xfrm>
            <a:off x="457200" y="1295400"/>
            <a:ext cx="8229600" cy="4800600"/>
          </a:xfrm>
        </p:spPr>
        <p:txBody>
          <a:bodyPr/>
          <a:lstStyle/>
          <a:p>
            <a:pPr>
              <a:buNone/>
            </a:pPr>
            <a:endParaRPr lang="en-US" sz="3200" dirty="0" smtClean="0"/>
          </a:p>
          <a:p>
            <a:r>
              <a:rPr lang="en-US" sz="3600" dirty="0" smtClean="0"/>
              <a:t>There are many more </a:t>
            </a:r>
            <a:r>
              <a:rPr lang="en-US" sz="3600" i="1" dirty="0" err="1" smtClean="0"/>
              <a:t>Confederados</a:t>
            </a:r>
            <a:r>
              <a:rPr lang="en-US" sz="3600" dirty="0" smtClean="0"/>
              <a:t>  </a:t>
            </a:r>
            <a:r>
              <a:rPr lang="en-US" sz="3600" u="sng" dirty="0" smtClean="0"/>
              <a:t>with military history </a:t>
            </a:r>
            <a:r>
              <a:rPr lang="en-US" sz="3600" dirty="0" smtClean="0"/>
              <a:t>and there are those who have </a:t>
            </a:r>
            <a:r>
              <a:rPr lang="en-US" sz="3600" u="sng" dirty="0" smtClean="0"/>
              <a:t>no military history </a:t>
            </a:r>
            <a:r>
              <a:rPr lang="en-US" sz="3600" dirty="0" smtClean="0"/>
              <a:t>who immigrated to Brazil and now rest in the Campo Cemetery.</a:t>
            </a:r>
          </a:p>
          <a:p>
            <a:endParaRPr lang="en-US"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40</a:t>
            </a:fld>
            <a:endParaRPr lang="en-US"/>
          </a:p>
        </p:txBody>
      </p:sp>
    </p:spTree>
    <p:extLst>
      <p:ext uri="{BB962C8B-B14F-4D97-AF65-F5344CB8AC3E}">
        <p14:creationId xmlns:p14="http://schemas.microsoft.com/office/powerpoint/2010/main" val="13584439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3000"/>
          </a:xfrm>
        </p:spPr>
        <p:txBody>
          <a:bodyPr>
            <a:normAutofit/>
          </a:bodyPr>
          <a:lstStyle/>
          <a:p>
            <a:r>
              <a:rPr lang="en-US" sz="4000" dirty="0"/>
              <a:t>The Campo Cemetery</a:t>
            </a:r>
          </a:p>
        </p:txBody>
      </p:sp>
      <p:sp>
        <p:nvSpPr>
          <p:cNvPr id="2" name="Content Placeholder 1"/>
          <p:cNvSpPr>
            <a:spLocks noGrp="1"/>
          </p:cNvSpPr>
          <p:nvPr>
            <p:ph idx="1"/>
          </p:nvPr>
        </p:nvSpPr>
        <p:spPr>
          <a:xfrm>
            <a:off x="152400" y="1295400"/>
            <a:ext cx="8763000" cy="4876800"/>
          </a:xfrm>
        </p:spPr>
        <p:txBody>
          <a:bodyPr>
            <a:noAutofit/>
          </a:bodyPr>
          <a:lstStyle/>
          <a:p>
            <a:r>
              <a:rPr lang="en-US" sz="3600" dirty="0" smtClean="0"/>
              <a:t>The Campo Cemetery, later to become the spiritual center of the Confederate colony in Brazil.</a:t>
            </a:r>
          </a:p>
          <a:p>
            <a:r>
              <a:rPr lang="en-US" sz="3600" dirty="0"/>
              <a:t>The Campo Cemetery was the unofficial cemetery of the community.</a:t>
            </a:r>
          </a:p>
          <a:p>
            <a:endParaRPr lang="en-US" sz="2800" dirty="0" smtClean="0"/>
          </a:p>
        </p:txBody>
      </p:sp>
      <p:sp>
        <p:nvSpPr>
          <p:cNvPr id="4" name="Slide Number Placeholder 3"/>
          <p:cNvSpPr>
            <a:spLocks noGrp="1"/>
          </p:cNvSpPr>
          <p:nvPr>
            <p:ph type="sldNum" sz="quarter" idx="12"/>
          </p:nvPr>
        </p:nvSpPr>
        <p:spPr/>
        <p:txBody>
          <a:bodyPr/>
          <a:lstStyle/>
          <a:p>
            <a:fld id="{49032A02-8AF8-4403-89C2-454C849859E6}" type="slidenum">
              <a:rPr lang="en-US" smtClean="0"/>
              <a:pPr/>
              <a:t>41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14400"/>
          </a:xfrm>
        </p:spPr>
        <p:txBody>
          <a:bodyPr>
            <a:normAutofit/>
          </a:bodyPr>
          <a:lstStyle/>
          <a:p>
            <a:r>
              <a:rPr lang="en-US" dirty="0"/>
              <a:t>The Campo Cemetery</a:t>
            </a:r>
          </a:p>
        </p:txBody>
      </p:sp>
      <p:sp>
        <p:nvSpPr>
          <p:cNvPr id="2" name="Content Placeholder 1"/>
          <p:cNvSpPr>
            <a:spLocks noGrp="1"/>
          </p:cNvSpPr>
          <p:nvPr>
            <p:ph idx="1"/>
          </p:nvPr>
        </p:nvSpPr>
        <p:spPr>
          <a:xfrm>
            <a:off x="228600" y="1295400"/>
            <a:ext cx="8763000" cy="5334000"/>
          </a:xfrm>
        </p:spPr>
        <p:txBody>
          <a:bodyPr>
            <a:normAutofit/>
          </a:bodyPr>
          <a:lstStyle/>
          <a:p>
            <a:r>
              <a:rPr lang="en-US" u="sng" dirty="0" smtClean="0"/>
              <a:t>In 1955, the Fraternity of American Descendants was founded, in part to maintain the cemetery</a:t>
            </a:r>
            <a:r>
              <a:rPr lang="en-US" dirty="0" smtClean="0"/>
              <a:t>.</a:t>
            </a:r>
          </a:p>
          <a:p>
            <a:r>
              <a:rPr lang="en-US" dirty="0" smtClean="0"/>
              <a:t>After many years, a Mr. Sonny </a:t>
            </a:r>
            <a:r>
              <a:rPr lang="en-US" dirty="0" err="1" smtClean="0"/>
              <a:t>Pyles</a:t>
            </a:r>
            <a:r>
              <a:rPr lang="en-US" dirty="0" smtClean="0"/>
              <a:t> donated the plot legally to the Fraternity.</a:t>
            </a:r>
          </a:p>
          <a:p>
            <a:r>
              <a:rPr lang="en-US" b="1" u="sng" dirty="0" smtClean="0"/>
              <a:t>Many say that Campo Cemetery feels more like a garden than a graveyard and that there is as much life as death there.</a:t>
            </a:r>
          </a:p>
          <a:p>
            <a:r>
              <a:rPr lang="en-US" dirty="0" smtClean="0"/>
              <a:t>Campo Cemetery has many different species of trees, from banana, pine, copaiba, coconut, </a:t>
            </a:r>
            <a:r>
              <a:rPr lang="en-US" dirty="0" err="1" smtClean="0"/>
              <a:t>caryota</a:t>
            </a:r>
            <a:r>
              <a:rPr lang="en-US" dirty="0" smtClean="0"/>
              <a:t> palms, and many others.</a:t>
            </a:r>
          </a:p>
          <a:p>
            <a:pPr>
              <a:buNone/>
            </a:pPr>
            <a:endParaRPr lang="en-US"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42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52400"/>
            <a:ext cx="3200400" cy="2209800"/>
          </a:xfrm>
        </p:spPr>
        <p:txBody>
          <a:bodyPr>
            <a:normAutofit/>
          </a:bodyPr>
          <a:lstStyle/>
          <a:p>
            <a:r>
              <a:rPr lang="en-US" dirty="0" smtClean="0"/>
              <a:t>The Campo Cemetery</a:t>
            </a:r>
            <a:endParaRPr lang="en-US" dirty="0"/>
          </a:p>
        </p:txBody>
      </p:sp>
      <p:pic>
        <p:nvPicPr>
          <p:cNvPr id="4" name="Content Placeholder 3" descr="brazil8_480x622.jpg"/>
          <p:cNvPicPr>
            <a:picLocks noGrp="1" noChangeAspect="1"/>
          </p:cNvPicPr>
          <p:nvPr>
            <p:ph idx="1"/>
          </p:nvPr>
        </p:nvPicPr>
        <p:blipFill>
          <a:blip r:embed="rId2" cstate="print"/>
          <a:stretch>
            <a:fillRect/>
          </a:stretch>
        </p:blipFill>
        <p:spPr>
          <a:xfrm>
            <a:off x="3048000" y="-40957"/>
            <a:ext cx="5334000" cy="6911974"/>
          </a:xfrm>
        </p:spPr>
      </p:pic>
      <p:sp>
        <p:nvSpPr>
          <p:cNvPr id="2" name="Slide Number Placeholder 1"/>
          <p:cNvSpPr>
            <a:spLocks noGrp="1"/>
          </p:cNvSpPr>
          <p:nvPr>
            <p:ph type="sldNum" sz="quarter" idx="12"/>
          </p:nvPr>
        </p:nvSpPr>
        <p:spPr/>
        <p:txBody>
          <a:bodyPr/>
          <a:lstStyle/>
          <a:p>
            <a:fld id="{49032A02-8AF8-4403-89C2-454C849859E6}"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429000" cy="3916362"/>
          </a:xfrm>
        </p:spPr>
        <p:txBody>
          <a:bodyPr/>
          <a:lstStyle/>
          <a:p>
            <a:r>
              <a:rPr lang="en-US" dirty="0" smtClean="0"/>
              <a:t>An old Grave marker in the Campo Cemetery</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09048" y="24063"/>
            <a:ext cx="5134952" cy="6858000"/>
          </a:xfrm>
        </p:spPr>
      </p:pic>
      <p:sp>
        <p:nvSpPr>
          <p:cNvPr id="4" name="Slide Number Placeholder 3"/>
          <p:cNvSpPr>
            <a:spLocks noGrp="1"/>
          </p:cNvSpPr>
          <p:nvPr>
            <p:ph type="sldNum" sz="quarter" idx="12"/>
          </p:nvPr>
        </p:nvSpPr>
        <p:spPr/>
        <p:txBody>
          <a:bodyPr/>
          <a:lstStyle/>
          <a:p>
            <a:fld id="{49032A02-8AF8-4403-89C2-454C849859E6}" type="slidenum">
              <a:rPr lang="en-US" smtClean="0"/>
              <a:pPr/>
              <a:t>44</a:t>
            </a:fld>
            <a:endParaRPr lang="en-US"/>
          </a:p>
        </p:txBody>
      </p:sp>
    </p:spTree>
    <p:extLst>
      <p:ext uri="{BB962C8B-B14F-4D97-AF65-F5344CB8AC3E}">
        <p14:creationId xmlns:p14="http://schemas.microsoft.com/office/powerpoint/2010/main" val="5764351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981200" cy="4602162"/>
          </a:xfrm>
        </p:spPr>
        <p:txBody>
          <a:bodyPr>
            <a:normAutofit/>
          </a:bodyPr>
          <a:lstStyle/>
          <a:p>
            <a:r>
              <a:rPr lang="en-US" sz="2800" dirty="0" smtClean="0"/>
              <a:t>Old Grave Marker in the Campo Cemetery</a:t>
            </a:r>
            <a:endParaRPr lang="en-US" sz="28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0" y="304800"/>
            <a:ext cx="8219016" cy="6164262"/>
          </a:xfrm>
        </p:spPr>
      </p:pic>
      <p:sp>
        <p:nvSpPr>
          <p:cNvPr id="4" name="Slide Number Placeholder 3"/>
          <p:cNvSpPr>
            <a:spLocks noGrp="1"/>
          </p:cNvSpPr>
          <p:nvPr>
            <p:ph type="sldNum" sz="quarter" idx="12"/>
          </p:nvPr>
        </p:nvSpPr>
        <p:spPr/>
        <p:txBody>
          <a:bodyPr/>
          <a:lstStyle/>
          <a:p>
            <a:fld id="{49032A02-8AF8-4403-89C2-454C849859E6}" type="slidenum">
              <a:rPr lang="en-US" smtClean="0"/>
              <a:pPr/>
              <a:t>45</a:t>
            </a:fld>
            <a:endParaRPr lang="en-US"/>
          </a:p>
        </p:txBody>
      </p:sp>
    </p:spTree>
    <p:extLst>
      <p:ext uri="{BB962C8B-B14F-4D97-AF65-F5344CB8AC3E}">
        <p14:creationId xmlns:p14="http://schemas.microsoft.com/office/powerpoint/2010/main" val="6821491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1" cy="6858001"/>
          </a:xfrm>
        </p:spPr>
      </p:pic>
      <p:sp>
        <p:nvSpPr>
          <p:cNvPr id="4" name="Slide Number Placeholder 3"/>
          <p:cNvSpPr>
            <a:spLocks noGrp="1"/>
          </p:cNvSpPr>
          <p:nvPr>
            <p:ph type="sldNum" sz="quarter" idx="12"/>
          </p:nvPr>
        </p:nvSpPr>
        <p:spPr/>
        <p:txBody>
          <a:bodyPr/>
          <a:lstStyle/>
          <a:p>
            <a:fld id="{49032A02-8AF8-4403-89C2-454C849859E6}" type="slidenum">
              <a:rPr lang="en-US" smtClean="0"/>
              <a:pPr/>
              <a:t>46</a:t>
            </a:fld>
            <a:endParaRPr lang="en-US"/>
          </a:p>
        </p:txBody>
      </p:sp>
      <p:sp>
        <p:nvSpPr>
          <p:cNvPr id="3" name="TextBox 2"/>
          <p:cNvSpPr txBox="1"/>
          <p:nvPr/>
        </p:nvSpPr>
        <p:spPr>
          <a:xfrm>
            <a:off x="381000" y="152400"/>
            <a:ext cx="8610600" cy="1661993"/>
          </a:xfrm>
          <a:prstGeom prst="rect">
            <a:avLst/>
          </a:prstGeom>
          <a:solidFill>
            <a:schemeClr val="bg2"/>
          </a:solidFill>
        </p:spPr>
        <p:txBody>
          <a:bodyPr wrap="square" rtlCol="0">
            <a:spAutoFit/>
          </a:bodyPr>
          <a:lstStyle/>
          <a:p>
            <a:pPr algn="ctr"/>
            <a:r>
              <a:rPr lang="en-US" sz="2800" dirty="0"/>
              <a:t>Today </a:t>
            </a:r>
            <a:r>
              <a:rPr lang="en-US" sz="2800" u="sng" dirty="0"/>
              <a:t>the Campo Cemetery is the testament of the most successful Southern colony founded after the War for Southern Independence</a:t>
            </a:r>
            <a:r>
              <a:rPr lang="en-US" sz="2800" dirty="0"/>
              <a:t>.</a:t>
            </a:r>
          </a:p>
          <a:p>
            <a:endParaRPr lang="en-US" dirty="0"/>
          </a:p>
        </p:txBody>
      </p:sp>
    </p:spTree>
    <p:extLst>
      <p:ext uri="{BB962C8B-B14F-4D97-AF65-F5344CB8AC3E}">
        <p14:creationId xmlns:p14="http://schemas.microsoft.com/office/powerpoint/2010/main" val="553253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2288"/>
            <a:ext cx="9100949" cy="6825712"/>
          </a:xfrm>
        </p:spPr>
      </p:pic>
      <p:sp>
        <p:nvSpPr>
          <p:cNvPr id="4" name="Slide Number Placeholder 3"/>
          <p:cNvSpPr>
            <a:spLocks noGrp="1"/>
          </p:cNvSpPr>
          <p:nvPr>
            <p:ph type="sldNum" sz="quarter" idx="12"/>
          </p:nvPr>
        </p:nvSpPr>
        <p:spPr/>
        <p:txBody>
          <a:bodyPr/>
          <a:lstStyle/>
          <a:p>
            <a:fld id="{49032A02-8AF8-4403-89C2-454C849859E6}" type="slidenum">
              <a:rPr lang="en-US" smtClean="0"/>
              <a:pPr/>
              <a:t>47</a:t>
            </a:fld>
            <a:endParaRPr lang="en-US"/>
          </a:p>
        </p:txBody>
      </p:sp>
    </p:spTree>
    <p:extLst>
      <p:ext uri="{BB962C8B-B14F-4D97-AF65-F5344CB8AC3E}">
        <p14:creationId xmlns:p14="http://schemas.microsoft.com/office/powerpoint/2010/main" val="32956145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609600"/>
          </a:xfrm>
        </p:spPr>
        <p:txBody>
          <a:bodyPr>
            <a:normAutofit fontScale="90000"/>
          </a:bodyPr>
          <a:lstStyle/>
          <a:p>
            <a:pPr algn="ctr"/>
            <a:r>
              <a:rPr lang="en-US" dirty="0" smtClean="0"/>
              <a:t>Campo Cemetery Sir Names</a:t>
            </a:r>
            <a:endParaRPr lang="en-US" dirty="0"/>
          </a:p>
        </p:txBody>
      </p:sp>
      <p:sp>
        <p:nvSpPr>
          <p:cNvPr id="2" name="Content Placeholder 1"/>
          <p:cNvSpPr>
            <a:spLocks noGrp="1"/>
          </p:cNvSpPr>
          <p:nvPr>
            <p:ph idx="1"/>
          </p:nvPr>
        </p:nvSpPr>
        <p:spPr>
          <a:xfrm>
            <a:off x="0" y="685800"/>
            <a:ext cx="9067800" cy="6019800"/>
          </a:xfrm>
        </p:spPr>
        <p:txBody>
          <a:bodyPr>
            <a:noAutofit/>
          </a:bodyPr>
          <a:lstStyle/>
          <a:p>
            <a:r>
              <a:rPr lang="en-US" sz="2000" dirty="0" smtClean="0"/>
              <a:t>The following list shows family names in the Campo Cemetery, at Santa Barbara </a:t>
            </a:r>
            <a:r>
              <a:rPr lang="en-US" sz="2000" dirty="0" err="1" smtClean="0"/>
              <a:t>D'Oeste</a:t>
            </a:r>
            <a:r>
              <a:rPr lang="en-US" sz="2000" dirty="0" smtClean="0"/>
              <a:t>, Brazil: </a:t>
            </a:r>
            <a:br>
              <a:rPr lang="en-US" sz="2000" dirty="0" smtClean="0"/>
            </a:br>
            <a:r>
              <a:rPr lang="en-US" sz="2000" dirty="0" smtClean="0"/>
              <a:t>Anderson Dozier </a:t>
            </a:r>
            <a:r>
              <a:rPr lang="en-US" sz="2000" dirty="0" err="1" smtClean="0"/>
              <a:t>Knuse</a:t>
            </a:r>
            <a:r>
              <a:rPr lang="en-US" sz="2000" dirty="0" smtClean="0"/>
              <a:t> Rainey Armstrong Drain </a:t>
            </a:r>
            <a:r>
              <a:rPr lang="en-US" sz="2000" dirty="0" err="1" smtClean="0"/>
              <a:t>Kolger</a:t>
            </a:r>
            <a:r>
              <a:rPr lang="en-US" sz="2000" dirty="0" smtClean="0"/>
              <a:t> Ralston </a:t>
            </a:r>
            <a:r>
              <a:rPr lang="en-US" sz="2000" dirty="0" err="1" smtClean="0"/>
              <a:t>Ashee</a:t>
            </a:r>
            <a:r>
              <a:rPr lang="en-US" sz="2000" dirty="0" smtClean="0"/>
              <a:t> </a:t>
            </a:r>
            <a:r>
              <a:rPr lang="en-US" sz="2000" dirty="0" err="1" smtClean="0"/>
              <a:t>Dresback</a:t>
            </a:r>
            <a:r>
              <a:rPr lang="en-US" sz="2000" dirty="0" smtClean="0"/>
              <a:t> Kolb Ransom Ayers Dumas </a:t>
            </a:r>
            <a:r>
              <a:rPr lang="en-US" sz="2000" dirty="0" err="1" smtClean="0"/>
              <a:t>Kollinger</a:t>
            </a:r>
            <a:r>
              <a:rPr lang="en-US" sz="2000" dirty="0" smtClean="0"/>
              <a:t> </a:t>
            </a:r>
            <a:r>
              <a:rPr lang="en-US" sz="2000" dirty="0" err="1" smtClean="0"/>
              <a:t>Rast</a:t>
            </a:r>
            <a:r>
              <a:rPr lang="en-US" sz="2000" dirty="0" smtClean="0"/>
              <a:t> </a:t>
            </a:r>
            <a:r>
              <a:rPr lang="en-US" sz="2000" dirty="0" err="1" smtClean="0"/>
              <a:t>Bagby</a:t>
            </a:r>
            <a:r>
              <a:rPr lang="en-US" sz="2000" dirty="0" smtClean="0"/>
              <a:t> Dunn Kramer </a:t>
            </a:r>
            <a:r>
              <a:rPr lang="en-US" sz="2000" dirty="0" err="1" smtClean="0"/>
              <a:t>Rean</a:t>
            </a:r>
            <a:r>
              <a:rPr lang="en-US" sz="2000" dirty="0" smtClean="0"/>
              <a:t> Baird Dyer Landers Rhome </a:t>
            </a:r>
            <a:r>
              <a:rPr lang="en-US" sz="2000" dirty="0" err="1" smtClean="0"/>
              <a:t>Bankston</a:t>
            </a:r>
            <a:r>
              <a:rPr lang="en-US" sz="2000" dirty="0" smtClean="0"/>
              <a:t> Easton Lane Riker </a:t>
            </a:r>
            <a:r>
              <a:rPr lang="en-US" sz="2000" dirty="0" err="1" smtClean="0"/>
              <a:t>Barnsley</a:t>
            </a:r>
            <a:r>
              <a:rPr lang="en-US" sz="2000" dirty="0" smtClean="0"/>
              <a:t> Ellis Lang Ritter Barr Emmett </a:t>
            </a:r>
            <a:r>
              <a:rPr lang="en-US" sz="2000" dirty="0" err="1" smtClean="0"/>
              <a:t>LeConte</a:t>
            </a:r>
            <a:r>
              <a:rPr lang="en-US" sz="2000" dirty="0" smtClean="0"/>
              <a:t> </a:t>
            </a:r>
            <a:r>
              <a:rPr lang="en-US" sz="2000" dirty="0" err="1" smtClean="0"/>
              <a:t>Roussel</a:t>
            </a:r>
            <a:r>
              <a:rPr lang="en-US" sz="2000" dirty="0" smtClean="0"/>
              <a:t> </a:t>
            </a:r>
            <a:r>
              <a:rPr lang="en-US" sz="2000" dirty="0" err="1" smtClean="0"/>
              <a:t>Baujahn</a:t>
            </a:r>
            <a:r>
              <a:rPr lang="en-US" sz="2000" dirty="0" smtClean="0"/>
              <a:t> Emerson Linden Rowe Beasley </a:t>
            </a:r>
            <a:r>
              <a:rPr lang="en-US" sz="2000" dirty="0" err="1" smtClean="0"/>
              <a:t>Ezelle</a:t>
            </a:r>
            <a:r>
              <a:rPr lang="en-US" sz="2000" dirty="0" smtClean="0"/>
              <a:t> Linn Russell Bentley </a:t>
            </a:r>
            <a:r>
              <a:rPr lang="en-US" sz="2000" dirty="0" err="1" smtClean="0"/>
              <a:t>Falwood</a:t>
            </a:r>
            <a:r>
              <a:rPr lang="en-US" sz="2000" dirty="0" smtClean="0"/>
              <a:t> Lloyd Sampson </a:t>
            </a:r>
            <a:r>
              <a:rPr lang="en-US" sz="2000" dirty="0" err="1" smtClean="0"/>
              <a:t>Berney</a:t>
            </a:r>
            <a:r>
              <a:rPr lang="en-US" sz="2000" dirty="0" smtClean="0"/>
              <a:t> </a:t>
            </a:r>
            <a:r>
              <a:rPr lang="en-US" sz="2000" dirty="0" err="1" smtClean="0"/>
              <a:t>Fahay</a:t>
            </a:r>
            <a:r>
              <a:rPr lang="en-US" sz="2000" dirty="0" smtClean="0"/>
              <a:t> </a:t>
            </a:r>
            <a:r>
              <a:rPr lang="en-US" sz="2000" dirty="0" err="1" smtClean="0"/>
              <a:t>McAlpine</a:t>
            </a:r>
            <a:r>
              <a:rPr lang="en-US" sz="2000" dirty="0" smtClean="0"/>
              <a:t> Sanders Blackford Farley McCann Schofield </a:t>
            </a:r>
            <a:r>
              <a:rPr lang="en-US" sz="2000" dirty="0" err="1" smtClean="0"/>
              <a:t>Bloxom</a:t>
            </a:r>
            <a:r>
              <a:rPr lang="en-US" sz="2000" dirty="0" smtClean="0"/>
              <a:t> </a:t>
            </a:r>
            <a:r>
              <a:rPr lang="en-US" sz="2000" dirty="0" err="1" smtClean="0"/>
              <a:t>Feagin</a:t>
            </a:r>
            <a:r>
              <a:rPr lang="en-US" sz="2000" dirty="0" smtClean="0"/>
              <a:t> </a:t>
            </a:r>
            <a:r>
              <a:rPr lang="en-US" sz="2000" dirty="0" err="1" smtClean="0"/>
              <a:t>McDade</a:t>
            </a:r>
            <a:r>
              <a:rPr lang="en-US" sz="2000" dirty="0" smtClean="0"/>
              <a:t> </a:t>
            </a:r>
            <a:r>
              <a:rPr lang="en-US" sz="2000" dirty="0" err="1" smtClean="0"/>
              <a:t>Scurlock</a:t>
            </a:r>
            <a:r>
              <a:rPr lang="en-US" sz="2000" dirty="0" smtClean="0"/>
              <a:t> Blue Fenley McDonald </a:t>
            </a:r>
            <a:r>
              <a:rPr lang="en-US" sz="2000" dirty="0" err="1" smtClean="0"/>
              <a:t>Seawright</a:t>
            </a:r>
            <a:r>
              <a:rPr lang="en-US" sz="2000" dirty="0" smtClean="0"/>
              <a:t> </a:t>
            </a:r>
            <a:r>
              <a:rPr lang="en-US" sz="2000" dirty="0" err="1" smtClean="0"/>
              <a:t>Boeringer</a:t>
            </a:r>
            <a:r>
              <a:rPr lang="en-US" sz="2000" dirty="0" smtClean="0"/>
              <a:t> Ferguson </a:t>
            </a:r>
            <a:r>
              <a:rPr lang="en-US" sz="2000" dirty="0" err="1" smtClean="0"/>
              <a:t>McEachin</a:t>
            </a:r>
            <a:r>
              <a:rPr lang="en-US" sz="2000" dirty="0" smtClean="0"/>
              <a:t> Sexton </a:t>
            </a:r>
            <a:r>
              <a:rPr lang="en-US" sz="2000" dirty="0" err="1" smtClean="0"/>
              <a:t>Bookwalter</a:t>
            </a:r>
            <a:r>
              <a:rPr lang="en-US" sz="2000" dirty="0" smtClean="0"/>
              <a:t> Fielder McFadden Seymour Bowen Fife McIntyre Shares Boyd Fletcher McGee </a:t>
            </a:r>
            <a:r>
              <a:rPr lang="en-US" sz="2000" dirty="0" err="1" smtClean="0"/>
              <a:t>Sharpley</a:t>
            </a:r>
            <a:r>
              <a:rPr lang="en-US" sz="2000" dirty="0" smtClean="0"/>
              <a:t> Braxton </a:t>
            </a:r>
            <a:r>
              <a:rPr lang="en-US" sz="2000" dirty="0" err="1" smtClean="0"/>
              <a:t>Frelder</a:t>
            </a:r>
            <a:r>
              <a:rPr lang="en-US" sz="2000" dirty="0" smtClean="0"/>
              <a:t> McKnight Shaw Britt Foster McMullan </a:t>
            </a:r>
            <a:r>
              <a:rPr lang="en-US" sz="2000" dirty="0" err="1" smtClean="0"/>
              <a:t>Shippey</a:t>
            </a:r>
            <a:r>
              <a:rPr lang="en-US" sz="2000" dirty="0" smtClean="0"/>
              <a:t> </a:t>
            </a:r>
            <a:r>
              <a:rPr lang="en-US" sz="2000" dirty="0" err="1" smtClean="0"/>
              <a:t>Broadnax</a:t>
            </a:r>
            <a:r>
              <a:rPr lang="en-US" sz="2000" dirty="0" smtClean="0"/>
              <a:t> Fox McNabb Slaughter Brooks </a:t>
            </a:r>
            <a:r>
              <a:rPr lang="en-US" sz="2000" dirty="0" err="1" smtClean="0"/>
              <a:t>Freleigh</a:t>
            </a:r>
            <a:r>
              <a:rPr lang="en-US" sz="2000" dirty="0" smtClean="0"/>
              <a:t> Malone Smith Brown Gammon </a:t>
            </a:r>
            <a:r>
              <a:rPr lang="en-US" sz="2000" dirty="0" err="1" smtClean="0"/>
              <a:t>Marchant</a:t>
            </a:r>
            <a:r>
              <a:rPr lang="en-US" sz="2000" dirty="0" smtClean="0"/>
              <a:t> Sparks Brownlow Gannon Mason Spencer Bruce </a:t>
            </a:r>
            <a:r>
              <a:rPr lang="en-US" sz="2000" dirty="0" err="1" smtClean="0"/>
              <a:t>Garlington</a:t>
            </a:r>
            <a:r>
              <a:rPr lang="en-US" sz="2000" dirty="0" smtClean="0"/>
              <a:t> Massey </a:t>
            </a:r>
            <a:r>
              <a:rPr lang="en-US" sz="2000" dirty="0" err="1" smtClean="0"/>
              <a:t>Stamply</a:t>
            </a:r>
            <a:r>
              <a:rPr lang="en-US" sz="2000" dirty="0" smtClean="0"/>
              <a:t> Bryant Garner Mastiff </a:t>
            </a:r>
            <a:r>
              <a:rPr lang="en-US" sz="2000" dirty="0" err="1" smtClean="0"/>
              <a:t>Steagall</a:t>
            </a:r>
            <a:r>
              <a:rPr lang="en-US" sz="2000" dirty="0" smtClean="0"/>
              <a:t> Buchanan Gaston </a:t>
            </a:r>
            <a:r>
              <a:rPr lang="en-US" sz="2000" dirty="0" err="1" smtClean="0"/>
              <a:t>Maston</a:t>
            </a:r>
            <a:r>
              <a:rPr lang="en-US" sz="2000" dirty="0" smtClean="0"/>
              <a:t> Steele Budd Gates Mathews Stewart Buford German Maxwell </a:t>
            </a:r>
            <a:r>
              <a:rPr lang="en-US" sz="2000" dirty="0" err="1" smtClean="0"/>
              <a:t>Stiel</a:t>
            </a:r>
            <a:r>
              <a:rPr lang="en-US" sz="2000" dirty="0" smtClean="0"/>
              <a:t> </a:t>
            </a:r>
            <a:r>
              <a:rPr lang="en-US" sz="2000" dirty="0" err="1" smtClean="0"/>
              <a:t>Buhlow</a:t>
            </a:r>
            <a:r>
              <a:rPr lang="en-US" sz="2000" dirty="0" smtClean="0"/>
              <a:t> Gill Mendenhall Stone </a:t>
            </a:r>
            <a:r>
              <a:rPr lang="en-US" sz="2000" dirty="0" err="1" smtClean="0"/>
              <a:t>Bulfatin</a:t>
            </a:r>
            <a:r>
              <a:rPr lang="en-US" sz="2000" dirty="0" smtClean="0"/>
              <a:t> Gilmore Meriwether Stow </a:t>
            </a:r>
            <a:r>
              <a:rPr lang="en-US" sz="2000" dirty="0" err="1" smtClean="0"/>
              <a:t>Bunnel</a:t>
            </a:r>
            <a:r>
              <a:rPr lang="en-US" sz="2000" dirty="0" smtClean="0"/>
              <a:t> </a:t>
            </a:r>
            <a:r>
              <a:rPr lang="en-US" sz="2000" dirty="0" err="1" smtClean="0"/>
              <a:t>Guillet</a:t>
            </a:r>
            <a:r>
              <a:rPr lang="en-US" sz="2000" dirty="0" smtClean="0"/>
              <a:t> Miller Strong Burns Glenn Mills </a:t>
            </a:r>
            <a:r>
              <a:rPr lang="en-US" sz="2000" dirty="0" err="1" smtClean="0"/>
              <a:t>Stuk</a:t>
            </a:r>
            <a:r>
              <a:rPr lang="en-US" sz="2000" dirty="0" smtClean="0"/>
              <a:t> </a:t>
            </a:r>
            <a:r>
              <a:rPr lang="en-US" sz="2000" dirty="0" err="1" smtClean="0"/>
              <a:t>Burrand</a:t>
            </a:r>
            <a:r>
              <a:rPr lang="en-US" sz="2000" dirty="0" smtClean="0"/>
              <a:t> Godfrey Minchin Swain Burton Gottschalk </a:t>
            </a:r>
            <a:r>
              <a:rPr lang="en-US" sz="2000" dirty="0" err="1" smtClean="0"/>
              <a:t>Moncrief</a:t>
            </a:r>
            <a:r>
              <a:rPr lang="en-US" sz="2000" dirty="0" smtClean="0"/>
              <a:t> Tanner </a:t>
            </a:r>
            <a:r>
              <a:rPr lang="en-US" sz="2000" dirty="0" err="1" smtClean="0"/>
              <a:t>Byington</a:t>
            </a:r>
            <a:r>
              <a:rPr lang="en-US" sz="2000" dirty="0" smtClean="0"/>
              <a:t> Grady Moore Tarver Campbell </a:t>
            </a:r>
            <a:endParaRPr lang="en-US" sz="2000"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685800"/>
          </a:xfrm>
        </p:spPr>
        <p:txBody>
          <a:bodyPr>
            <a:normAutofit fontScale="90000"/>
          </a:bodyPr>
          <a:lstStyle/>
          <a:p>
            <a:pPr algn="ctr"/>
            <a:r>
              <a:rPr lang="en-US" dirty="0" smtClean="0"/>
              <a:t>Campo Cemetery Sir Names</a:t>
            </a:r>
            <a:endParaRPr lang="en-US" dirty="0"/>
          </a:p>
        </p:txBody>
      </p:sp>
      <p:sp>
        <p:nvSpPr>
          <p:cNvPr id="2" name="Content Placeholder 1"/>
          <p:cNvSpPr>
            <a:spLocks noGrp="1"/>
          </p:cNvSpPr>
          <p:nvPr>
            <p:ph idx="1"/>
          </p:nvPr>
        </p:nvSpPr>
        <p:spPr>
          <a:xfrm>
            <a:off x="152400" y="914400"/>
            <a:ext cx="8763000" cy="5715000"/>
          </a:xfrm>
        </p:spPr>
        <p:txBody>
          <a:bodyPr>
            <a:normAutofit fontScale="62500" lnSpcReduction="20000"/>
          </a:bodyPr>
          <a:lstStyle/>
          <a:p>
            <a:r>
              <a:rPr lang="en-US" sz="3200" dirty="0" smtClean="0"/>
              <a:t>Graham Morgan Taylor Capps Green Morrison Terrell Carlton Gunter Morton Thatcher Carson Hall Murphy Thomas Carter </a:t>
            </a:r>
            <a:r>
              <a:rPr lang="en-US" sz="3200" dirty="0" err="1" smtClean="0"/>
              <a:t>Hanny</a:t>
            </a:r>
            <a:r>
              <a:rPr lang="en-US" sz="3200" dirty="0" smtClean="0"/>
              <a:t> Myers Thompson </a:t>
            </a:r>
            <a:r>
              <a:rPr lang="en-US" sz="3200" dirty="0" err="1" smtClean="0"/>
              <a:t>Cencir</a:t>
            </a:r>
            <a:r>
              <a:rPr lang="en-US" sz="3200" dirty="0" smtClean="0"/>
              <a:t> Hanson Nathan </a:t>
            </a:r>
            <a:r>
              <a:rPr lang="en-US" sz="3200" dirty="0" err="1" smtClean="0"/>
              <a:t>Tilly</a:t>
            </a:r>
            <a:r>
              <a:rPr lang="en-US" sz="3200" dirty="0" smtClean="0"/>
              <a:t> </a:t>
            </a:r>
            <a:r>
              <a:rPr lang="en-US" sz="3200" dirty="0" err="1" smtClean="0"/>
              <a:t>Censon</a:t>
            </a:r>
            <a:r>
              <a:rPr lang="en-US" sz="3200" dirty="0" smtClean="0"/>
              <a:t> Hardeman </a:t>
            </a:r>
            <a:r>
              <a:rPr lang="en-US" sz="3200" dirty="0" err="1" smtClean="0"/>
              <a:t>Nelius</a:t>
            </a:r>
            <a:r>
              <a:rPr lang="en-US" sz="3200" dirty="0" smtClean="0"/>
              <a:t> Tobin </a:t>
            </a:r>
            <a:r>
              <a:rPr lang="en-US" sz="3200" dirty="0" err="1" smtClean="0"/>
              <a:t>Chaffie</a:t>
            </a:r>
            <a:r>
              <a:rPr lang="en-US" sz="3200" dirty="0" smtClean="0"/>
              <a:t> </a:t>
            </a:r>
            <a:r>
              <a:rPr lang="en-US" sz="3200" dirty="0" err="1" smtClean="0"/>
              <a:t>Hardis</a:t>
            </a:r>
            <a:r>
              <a:rPr lang="en-US" sz="3200" dirty="0" smtClean="0"/>
              <a:t> Nettles </a:t>
            </a:r>
            <a:r>
              <a:rPr lang="en-US" sz="3200" dirty="0" err="1" smtClean="0"/>
              <a:t>Tovamjer</a:t>
            </a:r>
            <a:r>
              <a:rPr lang="en-US" sz="3200" dirty="0" smtClean="0"/>
              <a:t> Chamberlain Hargrove Newman Townsend Cherry Harris Nichols Trigg Clark Harrison </a:t>
            </a:r>
            <a:r>
              <a:rPr lang="en-US" sz="3200" dirty="0" err="1" smtClean="0"/>
              <a:t>Nollens</a:t>
            </a:r>
            <a:r>
              <a:rPr lang="en-US" sz="3200" dirty="0" smtClean="0"/>
              <a:t> Turner </a:t>
            </a:r>
            <a:r>
              <a:rPr lang="en-US" sz="3200" dirty="0" err="1" smtClean="0"/>
              <a:t>Clayburn</a:t>
            </a:r>
            <a:r>
              <a:rPr lang="en-US" sz="3200" dirty="0" smtClean="0"/>
              <a:t> Harvey Norris Vaughn Coachman Hastings </a:t>
            </a:r>
            <a:r>
              <a:rPr lang="en-US" sz="3200" dirty="0" err="1" smtClean="0"/>
              <a:t>Northrup</a:t>
            </a:r>
            <a:r>
              <a:rPr lang="en-US" sz="3200" dirty="0" smtClean="0"/>
              <a:t> </a:t>
            </a:r>
            <a:r>
              <a:rPr lang="en-US" sz="3200" dirty="0" err="1" smtClean="0"/>
              <a:t>Vellaky</a:t>
            </a:r>
            <a:r>
              <a:rPr lang="en-US" sz="3200" dirty="0" smtClean="0"/>
              <a:t> Cobb Hawthorne Odell Vincent </a:t>
            </a:r>
            <a:r>
              <a:rPr lang="en-US" sz="3200" dirty="0" err="1" smtClean="0"/>
              <a:t>Cogburn</a:t>
            </a:r>
            <a:r>
              <a:rPr lang="en-US" sz="3200" dirty="0" smtClean="0"/>
              <a:t> </a:t>
            </a:r>
            <a:r>
              <a:rPr lang="en-US" sz="3200" dirty="0" err="1" smtClean="0"/>
              <a:t>Heinsman</a:t>
            </a:r>
            <a:r>
              <a:rPr lang="en-US" sz="3200" dirty="0" smtClean="0"/>
              <a:t> Oliver Waddell Cole Henderson Owen Wade </a:t>
            </a:r>
            <a:r>
              <a:rPr lang="en-US" sz="3200" dirty="0" err="1" smtClean="0"/>
              <a:t>Colter</a:t>
            </a:r>
            <a:r>
              <a:rPr lang="en-US" sz="3200" dirty="0" smtClean="0"/>
              <a:t> </a:t>
            </a:r>
            <a:r>
              <a:rPr lang="en-US" sz="3200" dirty="0" err="1" smtClean="0"/>
              <a:t>Henington</a:t>
            </a:r>
            <a:r>
              <a:rPr lang="en-US" sz="3200" dirty="0" smtClean="0"/>
              <a:t> Paine Wallace Cook Hickman </a:t>
            </a:r>
            <a:r>
              <a:rPr lang="en-US" sz="3200" dirty="0" err="1" smtClean="0"/>
              <a:t>Parcher</a:t>
            </a:r>
            <a:r>
              <a:rPr lang="en-US" sz="3200" dirty="0" smtClean="0"/>
              <a:t> Ward Combs Hogan Parker Warne </a:t>
            </a:r>
            <a:r>
              <a:rPr lang="en-US" sz="3200" dirty="0" err="1" smtClean="0"/>
              <a:t>Cottingham</a:t>
            </a:r>
            <a:r>
              <a:rPr lang="en-US" sz="3200" dirty="0" smtClean="0"/>
              <a:t> Holland Parks </a:t>
            </a:r>
            <a:r>
              <a:rPr lang="en-US" sz="3200" dirty="0" err="1" smtClean="0"/>
              <a:t>Warson</a:t>
            </a:r>
            <a:r>
              <a:rPr lang="en-US" sz="3200" dirty="0" smtClean="0"/>
              <a:t> Coulter Howard Patterson Watson Cowley Howell Peacock Watts Crawley </a:t>
            </a:r>
            <a:r>
              <a:rPr lang="en-US" sz="3200" dirty="0" err="1" smtClean="0"/>
              <a:t>Howes</a:t>
            </a:r>
            <a:r>
              <a:rPr lang="en-US" sz="3200" dirty="0" smtClean="0"/>
              <a:t> Penn Weaver </a:t>
            </a:r>
            <a:r>
              <a:rPr lang="en-US" sz="3200" dirty="0" err="1" smtClean="0"/>
              <a:t>Crovey</a:t>
            </a:r>
            <a:r>
              <a:rPr lang="en-US" sz="3200" dirty="0" smtClean="0"/>
              <a:t> Hunter Perkins Webster Crisp Isaacs Peter </a:t>
            </a:r>
            <a:r>
              <a:rPr lang="en-US" sz="3200" dirty="0" err="1" smtClean="0"/>
              <a:t>Weingeutter</a:t>
            </a:r>
            <a:r>
              <a:rPr lang="en-US" sz="3200" dirty="0" smtClean="0"/>
              <a:t> Cullen Jackson Peterson </a:t>
            </a:r>
            <a:r>
              <a:rPr lang="en-US" sz="3200" dirty="0" err="1" smtClean="0"/>
              <a:t>Weissinger</a:t>
            </a:r>
            <a:r>
              <a:rPr lang="en-US" sz="3200" dirty="0" smtClean="0"/>
              <a:t> Currie James Pettigrew Wells Daguerre Jennings Philips Wesson Daniel Johnson </a:t>
            </a:r>
            <a:r>
              <a:rPr lang="en-US" sz="3200" dirty="0" err="1" smtClean="0"/>
              <a:t>Pichowski</a:t>
            </a:r>
            <a:r>
              <a:rPr lang="en-US" sz="3200" dirty="0" smtClean="0"/>
              <a:t> Wharton </a:t>
            </a:r>
            <a:r>
              <a:rPr lang="en-US" sz="3200" dirty="0" err="1" smtClean="0"/>
              <a:t>Dascomb</a:t>
            </a:r>
            <a:r>
              <a:rPr lang="en-US" sz="3200" dirty="0" smtClean="0"/>
              <a:t> Joiner Pierce Whitman </a:t>
            </a:r>
            <a:r>
              <a:rPr lang="en-US" sz="3200" dirty="0" err="1" smtClean="0"/>
              <a:t>Darvile</a:t>
            </a:r>
            <a:r>
              <a:rPr lang="en-US" sz="3200" dirty="0" smtClean="0"/>
              <a:t> Jones </a:t>
            </a:r>
            <a:r>
              <a:rPr lang="en-US" sz="3200" dirty="0" err="1" smtClean="0"/>
              <a:t>Pinkney</a:t>
            </a:r>
            <a:r>
              <a:rPr lang="en-US" sz="3200" dirty="0" smtClean="0"/>
              <a:t> Whitaker Davis </a:t>
            </a:r>
            <a:r>
              <a:rPr lang="en-US" sz="3200" dirty="0" err="1" smtClean="0"/>
              <a:t>Judkins</a:t>
            </a:r>
            <a:r>
              <a:rPr lang="en-US" sz="3200" dirty="0" smtClean="0"/>
              <a:t> Pitts White </a:t>
            </a:r>
            <a:r>
              <a:rPr lang="en-US" sz="3200" dirty="0" err="1" smtClean="0"/>
              <a:t>Demaret</a:t>
            </a:r>
            <a:r>
              <a:rPr lang="en-US" sz="3200" dirty="0" smtClean="0"/>
              <a:t> </a:t>
            </a:r>
            <a:r>
              <a:rPr lang="en-US" sz="3200" dirty="0" err="1" smtClean="0"/>
              <a:t>Keese</a:t>
            </a:r>
            <a:r>
              <a:rPr lang="en-US" sz="3200" dirty="0" smtClean="0"/>
              <a:t> Platt Whitehead </a:t>
            </a:r>
            <a:r>
              <a:rPr lang="en-US" sz="3200" dirty="0" err="1" smtClean="0"/>
              <a:t>DeYambert</a:t>
            </a:r>
            <a:r>
              <a:rPr lang="en-US" sz="3200" dirty="0" smtClean="0"/>
              <a:t> Keeps Porter Wright </a:t>
            </a:r>
            <a:r>
              <a:rPr lang="en-US" sz="3200" dirty="0" err="1" smtClean="0"/>
              <a:t>Dickie</a:t>
            </a:r>
            <a:r>
              <a:rPr lang="en-US" sz="3200" dirty="0" smtClean="0"/>
              <a:t> Keith </a:t>
            </a:r>
            <a:r>
              <a:rPr lang="en-US" sz="3200" dirty="0" err="1" smtClean="0"/>
              <a:t>Prestridge</a:t>
            </a:r>
            <a:r>
              <a:rPr lang="en-US" sz="3200" dirty="0" smtClean="0"/>
              <a:t> Williamson Dickson Kemper </a:t>
            </a:r>
            <a:r>
              <a:rPr lang="en-US" sz="3200" dirty="0" err="1" smtClean="0"/>
              <a:t>Proston</a:t>
            </a:r>
            <a:r>
              <a:rPr lang="en-US" sz="3200" dirty="0" smtClean="0"/>
              <a:t> </a:t>
            </a:r>
            <a:r>
              <a:rPr lang="en-US" sz="3200" dirty="0" err="1" smtClean="0"/>
              <a:t>Wingeter</a:t>
            </a:r>
            <a:r>
              <a:rPr lang="en-US" sz="3200" dirty="0" smtClean="0"/>
              <a:t> Dillard Kennedy Provost Wise Dire </a:t>
            </a:r>
            <a:r>
              <a:rPr lang="en-US" sz="3200" dirty="0" err="1" smtClean="0"/>
              <a:t>Kennerly</a:t>
            </a:r>
            <a:r>
              <a:rPr lang="en-US" sz="3200" dirty="0" smtClean="0"/>
              <a:t> </a:t>
            </a:r>
            <a:r>
              <a:rPr lang="en-US" sz="3200" dirty="0" err="1" smtClean="0"/>
              <a:t>Pyles</a:t>
            </a:r>
            <a:r>
              <a:rPr lang="en-US" sz="3200" dirty="0" smtClean="0"/>
              <a:t> Wiggins Dobbins </a:t>
            </a:r>
            <a:r>
              <a:rPr lang="en-US" sz="3200" dirty="0" err="1" smtClean="0"/>
              <a:t>Kernan</a:t>
            </a:r>
            <a:r>
              <a:rPr lang="en-US" sz="3200" dirty="0" smtClean="0"/>
              <a:t> </a:t>
            </a:r>
            <a:r>
              <a:rPr lang="en-US" sz="3200" dirty="0" err="1" smtClean="0"/>
              <a:t>Quillen</a:t>
            </a:r>
            <a:r>
              <a:rPr lang="en-US" sz="3200" dirty="0" smtClean="0"/>
              <a:t> Wood Dodson Kerr </a:t>
            </a:r>
            <a:r>
              <a:rPr lang="en-US" sz="3200" dirty="0" err="1" smtClean="0"/>
              <a:t>Quilly</a:t>
            </a:r>
            <a:r>
              <a:rPr lang="en-US" sz="3200" dirty="0" smtClean="0"/>
              <a:t> Wright Doherty Keyes Radcliff Yancey </a:t>
            </a:r>
            <a:r>
              <a:rPr lang="en-US" sz="3200" dirty="0" err="1" smtClean="0"/>
              <a:t>Domm</a:t>
            </a:r>
            <a:r>
              <a:rPr lang="en-US" sz="3200" dirty="0" smtClean="0"/>
              <a:t> King Rader Young </a:t>
            </a:r>
            <a:r>
              <a:rPr lang="en-US" sz="3200" dirty="0" err="1" smtClean="0"/>
              <a:t>Dowds</a:t>
            </a:r>
            <a:r>
              <a:rPr lang="en-US" sz="3200" dirty="0" smtClean="0"/>
              <a:t> Kirk </a:t>
            </a:r>
            <a:r>
              <a:rPr lang="en-US" sz="3200" dirty="0" err="1" smtClean="0"/>
              <a:t>Radig</a:t>
            </a:r>
            <a:endParaRPr lang="en-US" sz="3200" dirty="0" smtClean="0"/>
          </a:p>
          <a:p>
            <a:r>
              <a:rPr lang="en-US" b="1" dirty="0" smtClean="0"/>
              <a:t>Source:</a:t>
            </a:r>
            <a:r>
              <a:rPr lang="en-US" dirty="0" smtClean="0"/>
              <a:t/>
            </a:r>
            <a:br>
              <a:rPr lang="en-US" dirty="0" smtClean="0"/>
            </a:br>
            <a:r>
              <a:rPr lang="en-US" i="1" dirty="0" smtClean="0"/>
              <a:t>The Lost Colony of the Confederacy</a:t>
            </a:r>
            <a:r>
              <a:rPr lang="en-US" dirty="0" smtClean="0"/>
              <a:t>, by Eugene Harter</a:t>
            </a:r>
            <a:endParaRPr lang="en-US"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33400"/>
            <a:ext cx="8229600" cy="5715000"/>
          </a:xfrm>
        </p:spPr>
        <p:txBody>
          <a:bodyPr>
            <a:noAutofit/>
          </a:bodyPr>
          <a:lstStyle/>
          <a:p>
            <a:r>
              <a:rPr lang="en-US" sz="3200" dirty="0" smtClean="0"/>
              <a:t>Writer/researcher Gary Hawkins stated the situation well, </a:t>
            </a:r>
          </a:p>
          <a:p>
            <a:pPr>
              <a:buNone/>
            </a:pPr>
            <a:r>
              <a:rPr lang="en-US" sz="3200" dirty="0" smtClean="0"/>
              <a:t>	“</a:t>
            </a:r>
            <a:r>
              <a:rPr lang="en-US" sz="3200" i="1" dirty="0" smtClean="0"/>
              <a:t>It’s impossible to exaggerate the harsh feelings of defeated Southerners toward the Northern army. They might have been willing to accept military defeat, but when their families were burned out of their homes, robbed, and left to starve, a deeper resentment began to take hold. A resentment against America itself.</a:t>
            </a:r>
            <a:endParaRPr lang="en-US" sz="3200"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5</a:t>
            </a:fld>
            <a:endParaRPr lang="en-US"/>
          </a:p>
        </p:txBody>
      </p:sp>
    </p:spTree>
    <p:extLst>
      <p:ext uri="{BB962C8B-B14F-4D97-AF65-F5344CB8AC3E}">
        <p14:creationId xmlns:p14="http://schemas.microsoft.com/office/powerpoint/2010/main" val="12337545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a:bodyPr>
          <a:lstStyle/>
          <a:p>
            <a:r>
              <a:rPr lang="en-US" sz="3200" dirty="0" smtClean="0"/>
              <a:t>Early 1900 quarterly reunion at the Campo Cemetery</a:t>
            </a:r>
            <a:endParaRPr lang="en-US" sz="320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1" y="1075970"/>
            <a:ext cx="8534400" cy="5705830"/>
          </a:xfrm>
        </p:spPr>
      </p:pic>
      <p:sp>
        <p:nvSpPr>
          <p:cNvPr id="4" name="Slide Number Placeholder 3"/>
          <p:cNvSpPr>
            <a:spLocks noGrp="1"/>
          </p:cNvSpPr>
          <p:nvPr>
            <p:ph type="sldNum" sz="quarter" idx="12"/>
          </p:nvPr>
        </p:nvSpPr>
        <p:spPr/>
        <p:txBody>
          <a:bodyPr/>
          <a:lstStyle/>
          <a:p>
            <a:fld id="{49032A02-8AF8-4403-89C2-454C849859E6}" type="slidenum">
              <a:rPr lang="en-US" smtClean="0"/>
              <a:pPr/>
              <a:t>50</a:t>
            </a:fld>
            <a:endParaRPr lang="en-US"/>
          </a:p>
        </p:txBody>
      </p:sp>
    </p:spTree>
    <p:extLst>
      <p:ext uri="{BB962C8B-B14F-4D97-AF65-F5344CB8AC3E}">
        <p14:creationId xmlns:p14="http://schemas.microsoft.com/office/powerpoint/2010/main" val="16482174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14400"/>
          </a:xfrm>
        </p:spPr>
        <p:txBody>
          <a:bodyPr>
            <a:normAutofit/>
          </a:bodyPr>
          <a:lstStyle/>
          <a:p>
            <a:r>
              <a:rPr dirty="0" smtClean="0"/>
              <a:t>Confederates in Brazil</a:t>
            </a:r>
            <a:endParaRPr lang="en-US" dirty="0"/>
          </a:p>
        </p:txBody>
      </p:sp>
      <p:sp>
        <p:nvSpPr>
          <p:cNvPr id="2" name="Content Placeholder 1"/>
          <p:cNvSpPr>
            <a:spLocks noGrp="1"/>
          </p:cNvSpPr>
          <p:nvPr>
            <p:ph idx="1"/>
          </p:nvPr>
        </p:nvSpPr>
        <p:spPr>
          <a:xfrm>
            <a:off x="457200" y="1295400"/>
            <a:ext cx="8229600" cy="4800600"/>
          </a:xfrm>
        </p:spPr>
        <p:txBody>
          <a:bodyPr>
            <a:noAutofit/>
          </a:bodyPr>
          <a:lstStyle/>
          <a:p>
            <a:r>
              <a:rPr lang="en-US" sz="2800" dirty="0" smtClean="0"/>
              <a:t>The </a:t>
            </a:r>
            <a:r>
              <a:rPr lang="en-US" sz="2800" u="sng" dirty="0" smtClean="0"/>
              <a:t>most prominent and the real founder of the Confederate colony</a:t>
            </a:r>
            <a:r>
              <a:rPr lang="en-US" sz="2800" dirty="0" smtClean="0"/>
              <a:t> was:</a:t>
            </a:r>
          </a:p>
          <a:p>
            <a:r>
              <a:rPr lang="en-US" sz="2400" b="1" dirty="0" smtClean="0"/>
              <a:t>Colonel William Hutchinson Norris, </a:t>
            </a:r>
            <a:r>
              <a:rPr lang="en-US" sz="2400" dirty="0" smtClean="0"/>
              <a:t>a native of Oglethorpe, GA who had moved to Alabama and later served as a State Senator.</a:t>
            </a:r>
          </a:p>
          <a:p>
            <a:r>
              <a:rPr lang="en-US" sz="2400" dirty="0" smtClean="0"/>
              <a:t>He was a Freemason (past Grand Master) a lawyer and is mentioned in the book "Reminiscences of Public Men of Alabama“</a:t>
            </a:r>
          </a:p>
          <a:p>
            <a:r>
              <a:rPr lang="en-US" sz="2400" dirty="0" smtClean="0"/>
              <a:t>He was a </a:t>
            </a:r>
            <a:r>
              <a:rPr lang="en-US" sz="2400" dirty="0"/>
              <a:t>veteran of the Mexican </a:t>
            </a:r>
            <a:r>
              <a:rPr lang="en-US" sz="2400" dirty="0" smtClean="0"/>
              <a:t>War and was </a:t>
            </a:r>
            <a:r>
              <a:rPr lang="en-US" sz="2400" dirty="0"/>
              <a:t>in his sixties when the War Between the States raged. </a:t>
            </a:r>
            <a:endParaRPr lang="en-US" sz="2400" dirty="0" smtClean="0"/>
          </a:p>
          <a:p>
            <a:r>
              <a:rPr lang="en-US" sz="2400" dirty="0" smtClean="0"/>
              <a:t>His </a:t>
            </a:r>
            <a:r>
              <a:rPr lang="en-US" sz="2400" dirty="0"/>
              <a:t>sons, Reece, Frank, Robert and Clay, all </a:t>
            </a:r>
            <a:r>
              <a:rPr lang="en-US" sz="2400" dirty="0" smtClean="0"/>
              <a:t>served</a:t>
            </a:r>
            <a:r>
              <a:rPr lang="en-US" sz="2400" dirty="0"/>
              <a:t> </a:t>
            </a:r>
            <a:r>
              <a:rPr lang="en-US" sz="2400" dirty="0" smtClean="0"/>
              <a:t>in the Confederate Army.</a:t>
            </a:r>
            <a:r>
              <a:rPr lang="en-US" sz="2800" dirty="0" smtClean="0"/>
              <a:t/>
            </a:r>
            <a:br>
              <a:rPr lang="en-US" sz="2800" dirty="0" smtClean="0"/>
            </a:br>
            <a:endParaRPr lang="en-US" sz="2800"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51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Confederates in Brazil</a:t>
            </a:r>
            <a:endParaRPr lang="en-US" dirty="0"/>
          </a:p>
        </p:txBody>
      </p:sp>
      <p:sp>
        <p:nvSpPr>
          <p:cNvPr id="2" name="Content Placeholder 1"/>
          <p:cNvSpPr>
            <a:spLocks noGrp="1"/>
          </p:cNvSpPr>
          <p:nvPr>
            <p:ph idx="1"/>
          </p:nvPr>
        </p:nvSpPr>
        <p:spPr/>
        <p:txBody>
          <a:bodyPr/>
          <a:lstStyle/>
          <a:p>
            <a:r>
              <a:rPr lang="en-US" sz="3200" b="1" u="sng" dirty="0" smtClean="0"/>
              <a:t>At age 65, Colonel Norris declared that although he knew nothing of the Brazilian culture or its language, he was “just mad enough to give it go.”</a:t>
            </a:r>
          </a:p>
          <a:p>
            <a:r>
              <a:rPr lang="en-US" sz="3200" dirty="0" smtClean="0"/>
              <a:t>Therefore, when the carpetbaggers swarmed into the South at the close of War, Colonel Norris made his way to Brazil.</a:t>
            </a:r>
          </a:p>
          <a:p>
            <a:endParaRPr lang="en-US"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52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Casa dos Norris - First home built by </a:t>
            </a:r>
            <a:r>
              <a:rPr lang="en-US" dirty="0" err="1" smtClean="0"/>
              <a:t>Confederados</a:t>
            </a:r>
            <a:r>
              <a:rPr lang="en-US" dirty="0" smtClean="0"/>
              <a:t> in Brazil</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78" y="1524000"/>
            <a:ext cx="9004122" cy="5342446"/>
          </a:xfrm>
        </p:spPr>
      </p:pic>
      <p:sp>
        <p:nvSpPr>
          <p:cNvPr id="4" name="Slide Number Placeholder 3"/>
          <p:cNvSpPr>
            <a:spLocks noGrp="1"/>
          </p:cNvSpPr>
          <p:nvPr>
            <p:ph type="sldNum" sz="quarter" idx="12"/>
          </p:nvPr>
        </p:nvSpPr>
        <p:spPr/>
        <p:txBody>
          <a:bodyPr/>
          <a:lstStyle/>
          <a:p>
            <a:fld id="{49032A02-8AF8-4403-89C2-454C849859E6}" type="slidenum">
              <a:rPr lang="en-US" smtClean="0"/>
              <a:pPr/>
              <a:t>53</a:t>
            </a:fld>
            <a:endParaRPr lang="en-US"/>
          </a:p>
        </p:txBody>
      </p:sp>
    </p:spTree>
    <p:extLst>
      <p:ext uri="{BB962C8B-B14F-4D97-AF65-F5344CB8AC3E}">
        <p14:creationId xmlns:p14="http://schemas.microsoft.com/office/powerpoint/2010/main" val="16008719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Confederates in Brazil</a:t>
            </a:r>
            <a:endParaRPr lang="en-US" dirty="0"/>
          </a:p>
        </p:txBody>
      </p:sp>
      <p:sp>
        <p:nvSpPr>
          <p:cNvPr id="2" name="Content Placeholder 1"/>
          <p:cNvSpPr>
            <a:spLocks noGrp="1"/>
          </p:cNvSpPr>
          <p:nvPr>
            <p:ph idx="1"/>
          </p:nvPr>
        </p:nvSpPr>
        <p:spPr/>
        <p:txBody>
          <a:bodyPr>
            <a:normAutofit lnSpcReduction="10000"/>
          </a:bodyPr>
          <a:lstStyle/>
          <a:p>
            <a:r>
              <a:rPr lang="en-US" sz="3200" b="1" dirty="0" smtClean="0"/>
              <a:t>Brazil’s Emperor Dom Pedro II welcomed many of the Southerners in person there, thanks to contacts Colonel Norris had with the </a:t>
            </a:r>
            <a:r>
              <a:rPr lang="en-US" sz="3200" b="1" u="sng" dirty="0" smtClean="0"/>
              <a:t>Masons</a:t>
            </a:r>
            <a:r>
              <a:rPr lang="en-US" sz="3200" b="1" dirty="0" smtClean="0"/>
              <a:t> and to Brazil's need of agricultural skills of the Southern planters, especially in cotton farming.</a:t>
            </a:r>
          </a:p>
          <a:p>
            <a:r>
              <a:rPr lang="en-US" sz="3200" dirty="0" smtClean="0"/>
              <a:t>The following four slides relate to the Masonic aspect of the emigration after the War.</a:t>
            </a:r>
          </a:p>
          <a:p>
            <a:pPr marL="0" indent="0">
              <a:buNone/>
            </a:pPr>
            <a:endParaRPr lang="en-US"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54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57200"/>
            <a:ext cx="8305800" cy="5943600"/>
          </a:xfrm>
        </p:spPr>
        <p:txBody>
          <a:bodyPr>
            <a:normAutofit lnSpcReduction="10000"/>
          </a:bodyPr>
          <a:lstStyle/>
          <a:p>
            <a:pPr marL="0" indent="0">
              <a:buNone/>
            </a:pPr>
            <a:r>
              <a:rPr lang="en-US" dirty="0" smtClean="0"/>
              <a:t>Walter J. Klein, a mason from North Carolina wrote the following in a well researched article:</a:t>
            </a:r>
          </a:p>
          <a:p>
            <a:pPr marL="0" indent="0">
              <a:buNone/>
            </a:pPr>
            <a:r>
              <a:rPr lang="en-US" i="1" dirty="0" smtClean="0"/>
              <a:t>“Surviving </a:t>
            </a:r>
            <a:r>
              <a:rPr lang="en-US" i="1" dirty="0"/>
              <a:t>Confederate soldiers returned home to families in misery, their livestock consumed, money worthless, railroads and factories destroyed, boats swept from their waters, clothes and food gone. </a:t>
            </a:r>
            <a:r>
              <a:rPr lang="en-US" i="1" u="sng" dirty="0">
                <a:solidFill>
                  <a:srgbClr val="FFFF00"/>
                </a:solidFill>
              </a:rPr>
              <a:t>When some of these who were Masons heard of a “New South” with undeveloped land for 22 cents an acre, its emperor a Brother Master Mason, and better cotton than North America’s, they packed up and moved to Brazil</a:t>
            </a:r>
            <a:r>
              <a:rPr lang="en-US" i="1" dirty="0">
                <a:solidFill>
                  <a:srgbClr val="FFFF00"/>
                </a:solidFill>
              </a:rPr>
              <a:t>. </a:t>
            </a:r>
            <a:r>
              <a:rPr lang="en-US" i="1" dirty="0"/>
              <a:t>We know at least 154 families began the migration in 1865 from Texas, Alabama, and South Carolina to Brazil, and between 2,000 and 4,000 more moved to Brazil during the next 10 </a:t>
            </a:r>
            <a:r>
              <a:rPr lang="en-US" i="1" dirty="0" smtClean="0"/>
              <a:t>years… (continued)</a:t>
            </a:r>
            <a:endParaRPr lang="en-US" i="1" dirty="0"/>
          </a:p>
        </p:txBody>
      </p:sp>
      <p:sp>
        <p:nvSpPr>
          <p:cNvPr id="3" name="Slide Number Placeholder 2"/>
          <p:cNvSpPr>
            <a:spLocks noGrp="1"/>
          </p:cNvSpPr>
          <p:nvPr>
            <p:ph type="sldNum" sz="quarter" idx="12"/>
          </p:nvPr>
        </p:nvSpPr>
        <p:spPr/>
        <p:txBody>
          <a:bodyPr/>
          <a:lstStyle/>
          <a:p>
            <a:fld id="{49032A02-8AF8-4403-89C2-454C849859E6}" type="slidenum">
              <a:rPr lang="en-US" smtClean="0"/>
              <a:pPr/>
              <a:t>55</a:t>
            </a:fld>
            <a:endParaRPr lang="en-US"/>
          </a:p>
        </p:txBody>
      </p:sp>
    </p:spTree>
    <p:extLst>
      <p:ext uri="{BB962C8B-B14F-4D97-AF65-F5344CB8AC3E}">
        <p14:creationId xmlns:p14="http://schemas.microsoft.com/office/powerpoint/2010/main" val="42247329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943600"/>
          </a:xfrm>
        </p:spPr>
        <p:txBody>
          <a:bodyPr>
            <a:noAutofit/>
          </a:bodyPr>
          <a:lstStyle/>
          <a:p>
            <a:pPr marL="0" indent="0">
              <a:buNone/>
            </a:pPr>
            <a:r>
              <a:rPr lang="en-US" sz="2800" dirty="0" smtClean="0"/>
              <a:t>(continued from previous slide)</a:t>
            </a:r>
          </a:p>
          <a:p>
            <a:pPr marL="0" indent="0">
              <a:buNone/>
            </a:pPr>
            <a:r>
              <a:rPr lang="en-US" sz="2800" i="1" dirty="0" smtClean="0"/>
              <a:t>…[Col.] </a:t>
            </a:r>
            <a:r>
              <a:rPr lang="en-US" sz="2800" i="1" u="sng" dirty="0" smtClean="0"/>
              <a:t>Norris </a:t>
            </a:r>
            <a:r>
              <a:rPr lang="en-US" sz="2800" i="1" u="sng" dirty="0"/>
              <a:t>and his Brethren </a:t>
            </a:r>
            <a:r>
              <a:rPr lang="en-US" sz="2800" b="1" i="1" u="sng" dirty="0"/>
              <a:t>founded George Washington Lodge</a:t>
            </a:r>
            <a:r>
              <a:rPr lang="en-US" sz="2800" i="1" u="sng" dirty="0"/>
              <a:t> in their little village that was soon named Americana by their </a:t>
            </a:r>
            <a:r>
              <a:rPr lang="en-US" sz="2800" i="1" u="sng" dirty="0" smtClean="0"/>
              <a:t>neighbors…  </a:t>
            </a:r>
          </a:p>
          <a:p>
            <a:pPr marL="0" indent="0">
              <a:buNone/>
            </a:pPr>
            <a:endParaRPr lang="en-US" sz="2800" i="1" dirty="0" smtClean="0"/>
          </a:p>
          <a:p>
            <a:pPr marL="0" indent="0">
              <a:buNone/>
            </a:pPr>
            <a:r>
              <a:rPr lang="en-US" sz="2800" i="1" dirty="0" smtClean="0"/>
              <a:t>…What </a:t>
            </a:r>
            <a:r>
              <a:rPr lang="en-US" sz="2800" i="1" dirty="0"/>
              <a:t>began this exodus as a Masonic event in history? Actually, </a:t>
            </a:r>
            <a:r>
              <a:rPr lang="en-US" sz="2800" i="1" u="sng" dirty="0"/>
              <a:t>a Mason named Robert W. Lewis of Virginia wrote Robert E. Lee asking his opinion about Confederates leaving the </a:t>
            </a:r>
            <a:r>
              <a:rPr lang="en-US" sz="2800" i="1" u="sng" dirty="0" smtClean="0"/>
              <a:t>country</a:t>
            </a:r>
            <a:r>
              <a:rPr lang="en-US" sz="2800" i="1" dirty="0" smtClean="0"/>
              <a:t>…</a:t>
            </a:r>
          </a:p>
          <a:p>
            <a:pPr marL="0" indent="0">
              <a:buNone/>
            </a:pPr>
            <a:endParaRPr lang="en-US" sz="2800" dirty="0" smtClean="0"/>
          </a:p>
          <a:p>
            <a:pPr marL="0" indent="0">
              <a:buNone/>
            </a:pPr>
            <a:r>
              <a:rPr lang="en-US" i="1" dirty="0"/>
              <a:t>(continued)</a:t>
            </a:r>
          </a:p>
          <a:p>
            <a:pPr marL="0" indent="0">
              <a:buNone/>
            </a:pPr>
            <a:endParaRPr lang="en-US" sz="2800" dirty="0"/>
          </a:p>
        </p:txBody>
      </p:sp>
      <p:sp>
        <p:nvSpPr>
          <p:cNvPr id="3" name="Slide Number Placeholder 2"/>
          <p:cNvSpPr>
            <a:spLocks noGrp="1"/>
          </p:cNvSpPr>
          <p:nvPr>
            <p:ph type="sldNum" sz="quarter" idx="12"/>
          </p:nvPr>
        </p:nvSpPr>
        <p:spPr/>
        <p:txBody>
          <a:bodyPr/>
          <a:lstStyle/>
          <a:p>
            <a:fld id="{49032A02-8AF8-4403-89C2-454C849859E6}" type="slidenum">
              <a:rPr lang="en-US" smtClean="0"/>
              <a:pPr/>
              <a:t>56</a:t>
            </a:fld>
            <a:endParaRPr lang="en-US"/>
          </a:p>
        </p:txBody>
      </p:sp>
    </p:spTree>
    <p:extLst>
      <p:ext uri="{BB962C8B-B14F-4D97-AF65-F5344CB8AC3E}">
        <p14:creationId xmlns:p14="http://schemas.microsoft.com/office/powerpoint/2010/main" val="3778323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6248400"/>
          </a:xfrm>
        </p:spPr>
        <p:txBody>
          <a:bodyPr>
            <a:normAutofit/>
          </a:bodyPr>
          <a:lstStyle/>
          <a:p>
            <a:pPr marL="0" indent="0">
              <a:buNone/>
            </a:pPr>
            <a:r>
              <a:rPr lang="en-US" dirty="0" smtClean="0"/>
              <a:t>(continued from previous slide)</a:t>
            </a:r>
            <a:endParaRPr lang="en-US" dirty="0"/>
          </a:p>
          <a:p>
            <a:pPr marL="0" indent="0">
              <a:buNone/>
            </a:pPr>
            <a:r>
              <a:rPr lang="en-US" i="1" dirty="0" smtClean="0"/>
              <a:t>…Lewis </a:t>
            </a:r>
            <a:r>
              <a:rPr lang="en-US" i="1" dirty="0"/>
              <a:t>and other Masons knew Freemasonry was alive and well in Brazil, living hand-in-glove with its Protestant community, especially </a:t>
            </a:r>
            <a:r>
              <a:rPr lang="en-US" i="1" dirty="0" smtClean="0"/>
              <a:t>Presbyterians…</a:t>
            </a:r>
            <a:endParaRPr lang="en-US" dirty="0"/>
          </a:p>
          <a:p>
            <a:pPr marL="0" indent="0">
              <a:buNone/>
            </a:pPr>
            <a:endParaRPr lang="en-US" i="1" u="sng" dirty="0"/>
          </a:p>
          <a:p>
            <a:pPr marL="0" indent="0">
              <a:buNone/>
            </a:pPr>
            <a:r>
              <a:rPr lang="en-US" sz="2800" i="1" u="sng" dirty="0" smtClean="0"/>
              <a:t>…</a:t>
            </a:r>
            <a:r>
              <a:rPr lang="en-US" sz="2800" i="1" u="sng" dirty="0" smtClean="0">
                <a:solidFill>
                  <a:srgbClr val="FFFF00"/>
                </a:solidFill>
              </a:rPr>
              <a:t>When </a:t>
            </a:r>
            <a:r>
              <a:rPr lang="en-US" sz="2800" i="1" u="sng" dirty="0">
                <a:solidFill>
                  <a:srgbClr val="FFFF00"/>
                </a:solidFill>
              </a:rPr>
              <a:t>Confederate Masons communicated their distress, these leaders were ready to help</a:t>
            </a:r>
            <a:r>
              <a:rPr lang="en-US" sz="2800" i="1" u="sng" dirty="0" smtClean="0">
                <a:solidFill>
                  <a:srgbClr val="FFFF00"/>
                </a:solidFill>
              </a:rPr>
              <a:t>.”</a:t>
            </a:r>
            <a:r>
              <a:rPr lang="en-US" i="1" dirty="0"/>
              <a:t/>
            </a:r>
            <a:br>
              <a:rPr lang="en-US" i="1" dirty="0"/>
            </a:br>
            <a:endParaRPr lang="en-US" i="1" dirty="0"/>
          </a:p>
        </p:txBody>
      </p:sp>
      <p:sp>
        <p:nvSpPr>
          <p:cNvPr id="3" name="Slide Number Placeholder 2"/>
          <p:cNvSpPr>
            <a:spLocks noGrp="1"/>
          </p:cNvSpPr>
          <p:nvPr>
            <p:ph type="sldNum" sz="quarter" idx="12"/>
          </p:nvPr>
        </p:nvSpPr>
        <p:spPr/>
        <p:txBody>
          <a:bodyPr/>
          <a:lstStyle/>
          <a:p>
            <a:fld id="{49032A02-8AF8-4403-89C2-454C849859E6}" type="slidenum">
              <a:rPr lang="en-US" smtClean="0"/>
              <a:pPr/>
              <a:t>57</a:t>
            </a:fld>
            <a:endParaRPr lang="en-US"/>
          </a:p>
        </p:txBody>
      </p:sp>
    </p:spTree>
    <p:extLst>
      <p:ext uri="{BB962C8B-B14F-4D97-AF65-F5344CB8AC3E}">
        <p14:creationId xmlns:p14="http://schemas.microsoft.com/office/powerpoint/2010/main" val="27206922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304800"/>
            <a:ext cx="6324600" cy="4049000"/>
          </a:xfrm>
        </p:spPr>
      </p:pic>
      <p:sp>
        <p:nvSpPr>
          <p:cNvPr id="3" name="Slide Number Placeholder 2"/>
          <p:cNvSpPr>
            <a:spLocks noGrp="1"/>
          </p:cNvSpPr>
          <p:nvPr>
            <p:ph type="sldNum" sz="quarter" idx="12"/>
          </p:nvPr>
        </p:nvSpPr>
        <p:spPr/>
        <p:txBody>
          <a:bodyPr/>
          <a:lstStyle/>
          <a:p>
            <a:fld id="{49032A02-8AF8-4403-89C2-454C849859E6}" type="slidenum">
              <a:rPr lang="en-US" smtClean="0"/>
              <a:pPr/>
              <a:t>58</a:t>
            </a:fld>
            <a:endParaRPr lang="en-US"/>
          </a:p>
        </p:txBody>
      </p:sp>
      <p:sp>
        <p:nvSpPr>
          <p:cNvPr id="6" name="TextBox 5"/>
          <p:cNvSpPr txBox="1"/>
          <p:nvPr/>
        </p:nvSpPr>
        <p:spPr>
          <a:xfrm>
            <a:off x="304800" y="4343400"/>
            <a:ext cx="8534400" cy="2092881"/>
          </a:xfrm>
          <a:prstGeom prst="rect">
            <a:avLst/>
          </a:prstGeom>
          <a:noFill/>
        </p:spPr>
        <p:txBody>
          <a:bodyPr wrap="square" rtlCol="0">
            <a:spAutoFit/>
          </a:bodyPr>
          <a:lstStyle/>
          <a:p>
            <a:pPr algn="ctr"/>
            <a:r>
              <a:rPr lang="en-US" sz="2800" i="1" dirty="0"/>
              <a:t>The entrance to </a:t>
            </a:r>
            <a:r>
              <a:rPr lang="en-US" sz="2800" b="1" i="1" dirty="0"/>
              <a:t>Americana</a:t>
            </a:r>
            <a:r>
              <a:rPr lang="en-US" sz="2800" i="1" dirty="0"/>
              <a:t>, a Brazilian city founded in 1865</a:t>
            </a:r>
            <a:r>
              <a:rPr lang="en-US" sz="2800" dirty="0"/>
              <a:t> </a:t>
            </a:r>
            <a:r>
              <a:rPr lang="en-US" sz="2800" i="1" dirty="0" smtClean="0"/>
              <a:t>by </a:t>
            </a:r>
            <a:r>
              <a:rPr lang="en-US" sz="2800" i="1" dirty="0"/>
              <a:t>Confederate </a:t>
            </a:r>
            <a:r>
              <a:rPr lang="en-US" sz="2800" i="1" dirty="0" smtClean="0"/>
              <a:t>emigrants from the South, </a:t>
            </a:r>
            <a:r>
              <a:rPr lang="en-US" sz="2800" i="1" dirty="0"/>
              <a:t>most of them Freemasons, is marked</a:t>
            </a:r>
            <a:r>
              <a:rPr lang="en-US" sz="2800" dirty="0"/>
              <a:t> </a:t>
            </a:r>
            <a:r>
              <a:rPr lang="en-US" sz="2800" i="1" dirty="0" smtClean="0"/>
              <a:t>by </a:t>
            </a:r>
            <a:r>
              <a:rPr lang="en-US" sz="2800" i="1" dirty="0"/>
              <a:t>a large Square and Compasses monument with descriptive </a:t>
            </a:r>
            <a:r>
              <a:rPr lang="en-US" sz="2800" i="1" dirty="0" smtClean="0"/>
              <a:t>plaque. </a:t>
            </a:r>
          </a:p>
          <a:p>
            <a:pPr algn="ctr"/>
            <a:r>
              <a:rPr lang="en-US" i="1" dirty="0" smtClean="0"/>
              <a:t>Source: </a:t>
            </a:r>
            <a:r>
              <a:rPr lang="en-US" b="1" dirty="0"/>
              <a:t>Walter J. Klein, 32</a:t>
            </a:r>
            <a:r>
              <a:rPr lang="en-US" b="1" dirty="0" smtClean="0"/>
              <a:t>°</a:t>
            </a:r>
            <a:r>
              <a:rPr lang="en-US" dirty="0" smtClean="0"/>
              <a:t>, 5009 </a:t>
            </a:r>
            <a:r>
              <a:rPr lang="en-US" dirty="0" err="1"/>
              <a:t>Gamton</a:t>
            </a:r>
            <a:r>
              <a:rPr lang="en-US" dirty="0"/>
              <a:t> </a:t>
            </a:r>
            <a:r>
              <a:rPr lang="en-US" dirty="0" smtClean="0"/>
              <a:t>Court, Charlotte</a:t>
            </a:r>
            <a:r>
              <a:rPr lang="en-US" dirty="0"/>
              <a:t>, NC </a:t>
            </a:r>
          </a:p>
        </p:txBody>
      </p:sp>
    </p:spTree>
    <p:extLst>
      <p:ext uri="{BB962C8B-B14F-4D97-AF65-F5344CB8AC3E}">
        <p14:creationId xmlns:p14="http://schemas.microsoft.com/office/powerpoint/2010/main" val="35191997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762000"/>
          </a:xfrm>
        </p:spPr>
        <p:txBody>
          <a:bodyPr>
            <a:noAutofit/>
          </a:bodyPr>
          <a:lstStyle/>
          <a:p>
            <a:r>
              <a:rPr lang="en-US" sz="3200" dirty="0" smtClean="0"/>
              <a:t>Some of the Impacts of Confederate Immigration to </a:t>
            </a:r>
            <a:r>
              <a:rPr lang="en-US" sz="3200" dirty="0"/>
              <a:t>Brazil</a:t>
            </a:r>
          </a:p>
        </p:txBody>
      </p:sp>
      <p:sp>
        <p:nvSpPr>
          <p:cNvPr id="2" name="Content Placeholder 1"/>
          <p:cNvSpPr>
            <a:spLocks noGrp="1"/>
          </p:cNvSpPr>
          <p:nvPr>
            <p:ph idx="1"/>
          </p:nvPr>
        </p:nvSpPr>
        <p:spPr>
          <a:xfrm>
            <a:off x="228600" y="914400"/>
            <a:ext cx="8458200" cy="5562600"/>
          </a:xfrm>
        </p:spPr>
        <p:txBody>
          <a:bodyPr>
            <a:normAutofit fontScale="92500"/>
          </a:bodyPr>
          <a:lstStyle/>
          <a:p>
            <a:r>
              <a:rPr lang="en-US" dirty="0" smtClean="0"/>
              <a:t>The settlers brought with them</a:t>
            </a:r>
            <a:r>
              <a:rPr lang="en-US" dirty="0" smtClean="0">
                <a:solidFill>
                  <a:srgbClr val="FFFF00"/>
                </a:solidFill>
              </a:rPr>
              <a:t> </a:t>
            </a:r>
            <a:r>
              <a:rPr lang="en-US" u="sng" dirty="0" smtClean="0">
                <a:solidFill>
                  <a:srgbClr val="FFFF00"/>
                </a:solidFill>
              </a:rPr>
              <a:t>modern agricultural techniques and new crops </a:t>
            </a:r>
            <a:r>
              <a:rPr lang="en-US" dirty="0" smtClean="0"/>
              <a:t>such as </a:t>
            </a:r>
            <a:r>
              <a:rPr lang="en-US" b="1" dirty="0" smtClean="0">
                <a:solidFill>
                  <a:srgbClr val="FFFF00"/>
                </a:solidFill>
              </a:rPr>
              <a:t>watermelon</a:t>
            </a:r>
            <a:r>
              <a:rPr lang="en-US" dirty="0" smtClean="0"/>
              <a:t>, and </a:t>
            </a:r>
            <a:r>
              <a:rPr lang="en-US" b="1" dirty="0" smtClean="0">
                <a:solidFill>
                  <a:srgbClr val="FFFF00"/>
                </a:solidFill>
              </a:rPr>
              <a:t>pecans</a:t>
            </a:r>
            <a:r>
              <a:rPr lang="en-US" dirty="0" smtClean="0"/>
              <a:t> that soon spread among the native Brazilian farmers.</a:t>
            </a:r>
          </a:p>
          <a:p>
            <a:r>
              <a:rPr lang="en-US" u="sng" dirty="0" smtClean="0"/>
              <a:t>Some foods </a:t>
            </a:r>
            <a:r>
              <a:rPr lang="en-US" dirty="0" smtClean="0"/>
              <a:t>of the American South also crossed over and </a:t>
            </a:r>
            <a:r>
              <a:rPr lang="en-US" u="sng" dirty="0" smtClean="0"/>
              <a:t>became part of general Brazilian culture </a:t>
            </a:r>
            <a:r>
              <a:rPr lang="en-US" dirty="0" smtClean="0"/>
              <a:t>such as </a:t>
            </a:r>
            <a:r>
              <a:rPr lang="en-US" b="1" dirty="0" smtClean="0">
                <a:solidFill>
                  <a:srgbClr val="FFFF00"/>
                </a:solidFill>
              </a:rPr>
              <a:t>chess pie, vinegar pie</a:t>
            </a:r>
            <a:r>
              <a:rPr lang="en-US" dirty="0" smtClean="0"/>
              <a:t>, and </a:t>
            </a:r>
            <a:r>
              <a:rPr lang="en-US" b="1" dirty="0" smtClean="0">
                <a:solidFill>
                  <a:srgbClr val="FFFF00"/>
                </a:solidFill>
              </a:rPr>
              <a:t>southern fried chicken</a:t>
            </a:r>
            <a:r>
              <a:rPr lang="en-US" dirty="0" smtClean="0"/>
              <a:t>.</a:t>
            </a:r>
          </a:p>
          <a:p>
            <a:r>
              <a:rPr lang="en-US" dirty="0" smtClean="0"/>
              <a:t>The original </a:t>
            </a:r>
            <a:r>
              <a:rPr lang="en-US" i="1" dirty="0" err="1" smtClean="0"/>
              <a:t>Confederados</a:t>
            </a:r>
            <a:r>
              <a:rPr lang="en-US" dirty="0" smtClean="0"/>
              <a:t> continued many elements of American culture and </a:t>
            </a:r>
            <a:r>
              <a:rPr lang="en-US" u="sng" dirty="0" smtClean="0"/>
              <a:t>established the </a:t>
            </a:r>
            <a:r>
              <a:rPr lang="en-US" b="1" u="sng" dirty="0" smtClean="0">
                <a:solidFill>
                  <a:srgbClr val="FFFF00"/>
                </a:solidFill>
              </a:rPr>
              <a:t>first Baptist churches</a:t>
            </a:r>
            <a:r>
              <a:rPr lang="en-US" b="1" u="sng" dirty="0" smtClean="0"/>
              <a:t> </a:t>
            </a:r>
            <a:r>
              <a:rPr lang="en-US" u="sng" dirty="0" smtClean="0"/>
              <a:t>in Brazil.</a:t>
            </a:r>
          </a:p>
          <a:p>
            <a:r>
              <a:rPr lang="en-US" u="sng" dirty="0" smtClean="0"/>
              <a:t>They also </a:t>
            </a:r>
            <a:r>
              <a:rPr lang="en-US" u="sng" dirty="0" smtClean="0">
                <a:solidFill>
                  <a:srgbClr val="FFFF00"/>
                </a:solidFill>
              </a:rPr>
              <a:t>established public schools and provided education to their female children</a:t>
            </a:r>
            <a:r>
              <a:rPr lang="en-US" u="sng" dirty="0" smtClean="0"/>
              <a:t>, which was unusual in Brazil at the time.</a:t>
            </a:r>
          </a:p>
          <a:p>
            <a:endParaRPr lang="en-US"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59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533400"/>
            <a:ext cx="8229600" cy="5791200"/>
          </a:xfrm>
        </p:spPr>
        <p:txBody>
          <a:bodyPr>
            <a:normAutofit fontScale="92500"/>
          </a:bodyPr>
          <a:lstStyle/>
          <a:p>
            <a:pPr>
              <a:buNone/>
            </a:pPr>
            <a:r>
              <a:rPr lang="en-US" sz="2800" i="1" dirty="0" smtClean="0"/>
              <a:t>	</a:t>
            </a:r>
            <a:endParaRPr lang="en-US" sz="3200" i="1" dirty="0" smtClean="0"/>
          </a:p>
          <a:p>
            <a:pPr>
              <a:buNone/>
            </a:pPr>
            <a:r>
              <a:rPr lang="en-US" sz="3200" i="1" dirty="0" smtClean="0"/>
              <a:t>	</a:t>
            </a:r>
            <a:r>
              <a:rPr lang="en-US" sz="3500" i="1" dirty="0"/>
              <a:t>With citizens starving and property in distress, unscrupulous Yankee agents purchased estates at fire-sale </a:t>
            </a:r>
            <a:r>
              <a:rPr lang="en-US" sz="3500" i="1" dirty="0" smtClean="0"/>
              <a:t>prices….Congress piled on by branding 3.5 million Southerners traitors and depriving them of their citizenship. Northern newspapers called for mass hangings. Jefferson Davis was thrown in jail. It’s no wonder that thousands of Southerners began to pack up and flee to almost anywhere else.”</a:t>
            </a:r>
            <a:endParaRPr lang="en-US" sz="3500"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6</a:t>
            </a:fld>
            <a:endParaRPr lang="en-US"/>
          </a:p>
        </p:txBody>
      </p:sp>
    </p:spTree>
    <p:extLst>
      <p:ext uri="{BB962C8B-B14F-4D97-AF65-F5344CB8AC3E}">
        <p14:creationId xmlns:p14="http://schemas.microsoft.com/office/powerpoint/2010/main" val="10157555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914400"/>
          </a:xfrm>
        </p:spPr>
        <p:txBody>
          <a:bodyPr>
            <a:noAutofit/>
          </a:bodyPr>
          <a:lstStyle/>
          <a:p>
            <a:r>
              <a:rPr lang="en-US" sz="2600" dirty="0" smtClean="0"/>
              <a:t>The first Baptist Church established in Brazil by the Confederate immigrants in Americana</a:t>
            </a:r>
            <a:endParaRPr lang="en-US" sz="2600"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895624"/>
            <a:ext cx="7924799" cy="5962376"/>
          </a:xfrm>
        </p:spPr>
      </p:pic>
      <p:sp>
        <p:nvSpPr>
          <p:cNvPr id="4" name="Slide Number Placeholder 3"/>
          <p:cNvSpPr>
            <a:spLocks noGrp="1"/>
          </p:cNvSpPr>
          <p:nvPr>
            <p:ph type="sldNum" sz="quarter" idx="12"/>
          </p:nvPr>
        </p:nvSpPr>
        <p:spPr/>
        <p:txBody>
          <a:bodyPr/>
          <a:lstStyle/>
          <a:p>
            <a:fld id="{49032A02-8AF8-4403-89C2-454C849859E6}" type="slidenum">
              <a:rPr lang="en-US" smtClean="0"/>
              <a:pPr/>
              <a:t>60</a:t>
            </a:fld>
            <a:endParaRPr lang="en-US"/>
          </a:p>
        </p:txBody>
      </p:sp>
      <p:sp>
        <p:nvSpPr>
          <p:cNvPr id="6" name="TextBox 5"/>
          <p:cNvSpPr txBox="1"/>
          <p:nvPr/>
        </p:nvSpPr>
        <p:spPr>
          <a:xfrm>
            <a:off x="533400" y="5867400"/>
            <a:ext cx="8229600" cy="954107"/>
          </a:xfrm>
          <a:prstGeom prst="rect">
            <a:avLst/>
          </a:prstGeom>
          <a:noFill/>
        </p:spPr>
        <p:txBody>
          <a:bodyPr wrap="square" rtlCol="0">
            <a:spAutoFit/>
          </a:bodyPr>
          <a:lstStyle/>
          <a:p>
            <a:r>
              <a:rPr lang="en-US" sz="2800" dirty="0" err="1" smtClean="0"/>
              <a:t>Capela</a:t>
            </a:r>
            <a:r>
              <a:rPr lang="en-US" sz="2800" dirty="0" smtClean="0"/>
              <a:t> </a:t>
            </a:r>
            <a:r>
              <a:rPr lang="en-US" sz="2800" dirty="0" err="1" smtClean="0"/>
              <a:t>cemitério</a:t>
            </a:r>
            <a:r>
              <a:rPr lang="en-US" sz="2800" dirty="0"/>
              <a:t> </a:t>
            </a:r>
            <a:r>
              <a:rPr lang="en-US" sz="2800" dirty="0" smtClean="0"/>
              <a:t>do Campo </a:t>
            </a:r>
            <a:r>
              <a:rPr lang="en-US" sz="2800" dirty="0"/>
              <a:t>S</a:t>
            </a:r>
            <a:r>
              <a:rPr lang="en-US" sz="2800" dirty="0" smtClean="0"/>
              <a:t>anta </a:t>
            </a:r>
            <a:r>
              <a:rPr lang="en-US" sz="2800" dirty="0"/>
              <a:t>B</a:t>
            </a:r>
            <a:r>
              <a:rPr lang="en-US" sz="2800" dirty="0" smtClean="0"/>
              <a:t>árbara </a:t>
            </a:r>
            <a:r>
              <a:rPr lang="en-US" sz="2800" dirty="0" err="1" smtClean="0"/>
              <a:t>d‘Oeste</a:t>
            </a:r>
            <a:endParaRPr lang="en-US" sz="2800" dirty="0" smtClean="0"/>
          </a:p>
          <a:p>
            <a:pPr algn="ctr"/>
            <a:r>
              <a:rPr lang="en-US" sz="2800" dirty="0" smtClean="0"/>
              <a:t>The Memorial Chapel</a:t>
            </a:r>
            <a:endParaRPr lang="en-US" sz="2800" dirty="0"/>
          </a:p>
        </p:txBody>
      </p:sp>
    </p:spTree>
    <p:extLst>
      <p:ext uri="{BB962C8B-B14F-4D97-AF65-F5344CB8AC3E}">
        <p14:creationId xmlns:p14="http://schemas.microsoft.com/office/powerpoint/2010/main" val="27882486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4" y="0"/>
            <a:ext cx="9144000" cy="6858000"/>
          </a:xfrm>
        </p:spPr>
      </p:pic>
      <p:sp>
        <p:nvSpPr>
          <p:cNvPr id="4" name="Slide Number Placeholder 3"/>
          <p:cNvSpPr>
            <a:spLocks noGrp="1"/>
          </p:cNvSpPr>
          <p:nvPr>
            <p:ph type="sldNum" sz="quarter" idx="12"/>
          </p:nvPr>
        </p:nvSpPr>
        <p:spPr/>
        <p:txBody>
          <a:bodyPr/>
          <a:lstStyle/>
          <a:p>
            <a:fld id="{49032A02-8AF8-4403-89C2-454C849859E6}" type="slidenum">
              <a:rPr lang="en-US" smtClean="0"/>
              <a:pPr/>
              <a:t>61</a:t>
            </a:fld>
            <a:endParaRPr lang="en-US"/>
          </a:p>
        </p:txBody>
      </p:sp>
    </p:spTree>
    <p:extLst>
      <p:ext uri="{BB962C8B-B14F-4D97-AF65-F5344CB8AC3E}">
        <p14:creationId xmlns:p14="http://schemas.microsoft.com/office/powerpoint/2010/main" val="24543881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Very old photo of the Memorial Chapel</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600200"/>
            <a:ext cx="8156710" cy="4546814"/>
          </a:xfrm>
        </p:spPr>
      </p:pic>
      <p:sp>
        <p:nvSpPr>
          <p:cNvPr id="4" name="Slide Number Placeholder 3"/>
          <p:cNvSpPr>
            <a:spLocks noGrp="1"/>
          </p:cNvSpPr>
          <p:nvPr>
            <p:ph type="sldNum" sz="quarter" idx="12"/>
          </p:nvPr>
        </p:nvSpPr>
        <p:spPr/>
        <p:txBody>
          <a:bodyPr/>
          <a:lstStyle/>
          <a:p>
            <a:fld id="{49032A02-8AF8-4403-89C2-454C849859E6}" type="slidenum">
              <a:rPr lang="en-US" smtClean="0"/>
              <a:pPr/>
              <a:t>62</a:t>
            </a:fld>
            <a:endParaRPr lang="en-US"/>
          </a:p>
        </p:txBody>
      </p:sp>
    </p:spTree>
    <p:extLst>
      <p:ext uri="{BB962C8B-B14F-4D97-AF65-F5344CB8AC3E}">
        <p14:creationId xmlns:p14="http://schemas.microsoft.com/office/powerpoint/2010/main" val="4535865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38200"/>
          </a:xfrm>
        </p:spPr>
        <p:txBody>
          <a:bodyPr>
            <a:normAutofit/>
          </a:bodyPr>
          <a:lstStyle/>
          <a:p>
            <a:r>
              <a:rPr lang="en-US" dirty="0" smtClean="0"/>
              <a:t>Confederates in Brazil</a:t>
            </a:r>
            <a:endParaRPr lang="en-US" dirty="0"/>
          </a:p>
        </p:txBody>
      </p:sp>
      <p:sp>
        <p:nvSpPr>
          <p:cNvPr id="2" name="Content Placeholder 1"/>
          <p:cNvSpPr>
            <a:spLocks noGrp="1"/>
          </p:cNvSpPr>
          <p:nvPr>
            <p:ph idx="1"/>
          </p:nvPr>
        </p:nvSpPr>
        <p:spPr>
          <a:xfrm>
            <a:off x="457200" y="1828800"/>
            <a:ext cx="8229600" cy="4495800"/>
          </a:xfrm>
        </p:spPr>
        <p:txBody>
          <a:bodyPr>
            <a:normAutofit/>
          </a:bodyPr>
          <a:lstStyle/>
          <a:p>
            <a:r>
              <a:rPr lang="en-US" sz="2800" b="1" dirty="0" smtClean="0"/>
              <a:t>Dom Pedro's program was judged a success for both the immigrants and the Brazilian government.</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63</a:t>
            </a:fld>
            <a:endParaRPr lang="en-US"/>
          </a:p>
        </p:txBody>
      </p:sp>
    </p:spTree>
    <p:extLst>
      <p:ext uri="{BB962C8B-B14F-4D97-AF65-F5344CB8AC3E}">
        <p14:creationId xmlns:p14="http://schemas.microsoft.com/office/powerpoint/2010/main" val="215076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14400"/>
          </a:xfrm>
        </p:spPr>
        <p:txBody>
          <a:bodyPr>
            <a:normAutofit/>
          </a:bodyPr>
          <a:lstStyle/>
          <a:p>
            <a:r>
              <a:rPr dirty="0" smtClean="0"/>
              <a:t>Confederate</a:t>
            </a:r>
            <a:r>
              <a:rPr lang="en-US" dirty="0" smtClean="0"/>
              <a:t>s</a:t>
            </a:r>
            <a:r>
              <a:rPr dirty="0" smtClean="0"/>
              <a:t> in Brazil</a:t>
            </a:r>
            <a:endParaRPr lang="en-US" dirty="0"/>
          </a:p>
        </p:txBody>
      </p:sp>
      <p:sp>
        <p:nvSpPr>
          <p:cNvPr id="2" name="Content Placeholder 1"/>
          <p:cNvSpPr>
            <a:spLocks noGrp="1"/>
          </p:cNvSpPr>
          <p:nvPr>
            <p:ph idx="1"/>
          </p:nvPr>
        </p:nvSpPr>
        <p:spPr>
          <a:xfrm>
            <a:off x="457200" y="1371600"/>
            <a:ext cx="8229600" cy="4953000"/>
          </a:xfrm>
        </p:spPr>
        <p:txBody>
          <a:bodyPr>
            <a:normAutofit/>
          </a:bodyPr>
          <a:lstStyle/>
          <a:p>
            <a:r>
              <a:rPr lang="en-US" sz="2800" b="1" u="sng" dirty="0" smtClean="0"/>
              <a:t>Contrary to some biased accounts, the Southerners did not immigrate to Brazil in a futile attempt to perpetuate slavery.</a:t>
            </a:r>
          </a:p>
          <a:p>
            <a:r>
              <a:rPr lang="en-US" sz="2800" b="1" dirty="0" smtClean="0"/>
              <a:t>Only four of the immigrating families owned a total of 66 slaves.</a:t>
            </a:r>
          </a:p>
          <a:p>
            <a:r>
              <a:rPr lang="en-US" sz="2800" b="1" dirty="0" smtClean="0"/>
              <a:t>When the immigrants arrived, the slave system in Brazil was in decline and slavery was peacefully abolished in 1888.</a:t>
            </a:r>
          </a:p>
        </p:txBody>
      </p:sp>
      <p:sp>
        <p:nvSpPr>
          <p:cNvPr id="4" name="Slide Number Placeholder 3"/>
          <p:cNvSpPr>
            <a:spLocks noGrp="1"/>
          </p:cNvSpPr>
          <p:nvPr>
            <p:ph type="sldNum" sz="quarter" idx="12"/>
          </p:nvPr>
        </p:nvSpPr>
        <p:spPr/>
        <p:txBody>
          <a:bodyPr/>
          <a:lstStyle/>
          <a:p>
            <a:fld id="{49032A02-8AF8-4403-89C2-454C849859E6}" type="slidenum">
              <a:rPr lang="en-US" smtClean="0"/>
              <a:pPr/>
              <a:t>64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90600"/>
          </a:xfrm>
        </p:spPr>
        <p:txBody>
          <a:bodyPr>
            <a:normAutofit fontScale="90000"/>
          </a:bodyPr>
          <a:lstStyle/>
          <a:p>
            <a:r>
              <a:rPr smtClean="0"/>
              <a:t>Confederate Descendants in Brazil</a:t>
            </a:r>
            <a:endParaRPr lang="en-US" dirty="0"/>
          </a:p>
        </p:txBody>
      </p:sp>
      <p:sp>
        <p:nvSpPr>
          <p:cNvPr id="2" name="Content Placeholder 1"/>
          <p:cNvSpPr>
            <a:spLocks noGrp="1"/>
          </p:cNvSpPr>
          <p:nvPr>
            <p:ph idx="1"/>
          </p:nvPr>
        </p:nvSpPr>
        <p:spPr>
          <a:xfrm>
            <a:off x="457200" y="1219200"/>
            <a:ext cx="8229600" cy="4876800"/>
          </a:xfrm>
        </p:spPr>
        <p:txBody>
          <a:bodyPr>
            <a:normAutofit/>
          </a:bodyPr>
          <a:lstStyle/>
          <a:p>
            <a:r>
              <a:rPr lang="en-US" sz="2800" dirty="0" smtClean="0"/>
              <a:t>By some estimates, </a:t>
            </a:r>
            <a:r>
              <a:rPr lang="en-US" sz="2800" u="sng" dirty="0" smtClean="0">
                <a:solidFill>
                  <a:srgbClr val="FFFF00"/>
                </a:solidFill>
              </a:rPr>
              <a:t>approximately one-half of those who immigrated to Brazil returned</a:t>
            </a:r>
            <a:r>
              <a:rPr lang="en-US" sz="2800" dirty="0" smtClean="0">
                <a:solidFill>
                  <a:srgbClr val="FFFF00"/>
                </a:solidFill>
              </a:rPr>
              <a:t> </a:t>
            </a:r>
            <a:r>
              <a:rPr lang="en-US" sz="2800" dirty="0" smtClean="0"/>
              <a:t>to the United States in later years.</a:t>
            </a:r>
          </a:p>
          <a:p>
            <a:r>
              <a:rPr lang="en-US" sz="2800" dirty="0" smtClean="0">
                <a:solidFill>
                  <a:srgbClr val="FFFF00"/>
                </a:solidFill>
              </a:rPr>
              <a:t>Those who remained assimilated into Brazilian society</a:t>
            </a:r>
            <a:r>
              <a:rPr lang="en-US" sz="2800" dirty="0" smtClean="0"/>
              <a:t>.</a:t>
            </a:r>
          </a:p>
          <a:p>
            <a:r>
              <a:rPr lang="en-US" sz="2800" dirty="0" smtClean="0"/>
              <a:t>Very few of the people who live today in Americana trace their ancestry to the Southern immigrants.</a:t>
            </a:r>
            <a:endParaRPr lang="en-US" sz="2800"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65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32588"/>
            <a:ext cx="6726382" cy="4439412"/>
          </a:xfrm>
        </p:spPr>
      </p:pic>
      <p:sp>
        <p:nvSpPr>
          <p:cNvPr id="4" name="Slide Number Placeholder 3"/>
          <p:cNvSpPr>
            <a:spLocks noGrp="1"/>
          </p:cNvSpPr>
          <p:nvPr>
            <p:ph type="sldNum" sz="quarter" idx="12"/>
          </p:nvPr>
        </p:nvSpPr>
        <p:spPr/>
        <p:txBody>
          <a:bodyPr/>
          <a:lstStyle/>
          <a:p>
            <a:fld id="{49032A02-8AF8-4403-89C2-454C849859E6}" type="slidenum">
              <a:rPr lang="en-US" smtClean="0"/>
              <a:pPr/>
              <a:t>66</a:t>
            </a:fld>
            <a:endParaRPr lang="en-US"/>
          </a:p>
        </p:txBody>
      </p:sp>
      <p:sp>
        <p:nvSpPr>
          <p:cNvPr id="6" name="TextBox 5"/>
          <p:cNvSpPr txBox="1"/>
          <p:nvPr/>
        </p:nvSpPr>
        <p:spPr>
          <a:xfrm>
            <a:off x="152400" y="4572000"/>
            <a:ext cx="8991600" cy="2123658"/>
          </a:xfrm>
          <a:prstGeom prst="rect">
            <a:avLst/>
          </a:prstGeom>
          <a:noFill/>
        </p:spPr>
        <p:txBody>
          <a:bodyPr wrap="square" rtlCol="0">
            <a:spAutoFit/>
          </a:bodyPr>
          <a:lstStyle/>
          <a:p>
            <a:r>
              <a:rPr lang="en-US" sz="2200" dirty="0" smtClean="0"/>
              <a:t>Jasper </a:t>
            </a:r>
            <a:r>
              <a:rPr lang="en-US" sz="2200" dirty="0"/>
              <a:t>Newton </a:t>
            </a:r>
            <a:r>
              <a:rPr lang="en-US" sz="2200" dirty="0" err="1"/>
              <a:t>Bloxom</a:t>
            </a:r>
            <a:r>
              <a:rPr lang="en-US" sz="2200" dirty="0"/>
              <a:t>, the white-bearded patriarch in the center </a:t>
            </a:r>
            <a:r>
              <a:rPr lang="en-US" sz="2200" dirty="0" smtClean="0"/>
              <a:t>of </a:t>
            </a:r>
            <a:r>
              <a:rPr lang="en-US" sz="2200" dirty="0"/>
              <a:t>photo. </a:t>
            </a:r>
            <a:r>
              <a:rPr lang="en-US" sz="2200" dirty="0" smtClean="0"/>
              <a:t> </a:t>
            </a:r>
            <a:r>
              <a:rPr lang="en-US" sz="2200" dirty="0"/>
              <a:t>Jasper and his family </a:t>
            </a:r>
            <a:r>
              <a:rPr lang="en-US" sz="2200" dirty="0" smtClean="0"/>
              <a:t>emigrated </a:t>
            </a:r>
            <a:r>
              <a:rPr lang="en-US" sz="2200" dirty="0"/>
              <a:t>from </a:t>
            </a:r>
            <a:r>
              <a:rPr lang="en-US" sz="2200" b="1" dirty="0" smtClean="0"/>
              <a:t>Alabama to Brazil </a:t>
            </a:r>
            <a:r>
              <a:rPr lang="en-US" sz="2200" dirty="0" smtClean="0"/>
              <a:t>immediately after the war, </a:t>
            </a:r>
            <a:r>
              <a:rPr lang="en-US" sz="2200" dirty="0"/>
              <a:t>when they returned to the U.S</a:t>
            </a:r>
            <a:r>
              <a:rPr lang="en-US" sz="2200" dirty="0" smtClean="0"/>
              <a:t>. by way of Galveston, Texas </a:t>
            </a:r>
            <a:r>
              <a:rPr lang="en-US" sz="2200" dirty="0"/>
              <a:t>in 1872, they </a:t>
            </a:r>
            <a:r>
              <a:rPr lang="en-US" sz="2200" dirty="0" smtClean="0"/>
              <a:t>settled </a:t>
            </a:r>
            <a:r>
              <a:rPr lang="en-US" sz="2200" dirty="0"/>
              <a:t>near </a:t>
            </a:r>
            <a:r>
              <a:rPr lang="en-US" sz="2200" dirty="0" smtClean="0"/>
              <a:t>Corsicana in </a:t>
            </a:r>
            <a:r>
              <a:rPr lang="en-US" sz="2200" b="1" dirty="0" smtClean="0"/>
              <a:t>Navarro County</a:t>
            </a:r>
            <a:r>
              <a:rPr lang="en-US" sz="2200" dirty="0" smtClean="0"/>
              <a:t>, </a:t>
            </a:r>
            <a:r>
              <a:rPr lang="en-US" sz="2200" dirty="0"/>
              <a:t>where this photo </a:t>
            </a:r>
            <a:r>
              <a:rPr lang="en-US" sz="2200" dirty="0" smtClean="0"/>
              <a:t>was probably taken</a:t>
            </a:r>
            <a:r>
              <a:rPr lang="en-US" sz="2200" dirty="0"/>
              <a:t>, sometime around 1890.</a:t>
            </a:r>
            <a:br>
              <a:rPr lang="en-US" sz="2200" dirty="0"/>
            </a:br>
            <a:r>
              <a:rPr lang="en-US" sz="2200" dirty="0"/>
              <a:t>Pictured to Jasper's right is his wife, Mary Elizabeth (Lee) </a:t>
            </a:r>
            <a:r>
              <a:rPr lang="en-US" sz="2200" dirty="0" err="1" smtClean="0"/>
              <a:t>Bloxom</a:t>
            </a:r>
            <a:endParaRPr lang="en-US" sz="2200" dirty="0"/>
          </a:p>
        </p:txBody>
      </p:sp>
    </p:spTree>
    <p:extLst>
      <p:ext uri="{BB962C8B-B14F-4D97-AF65-F5344CB8AC3E}">
        <p14:creationId xmlns:p14="http://schemas.microsoft.com/office/powerpoint/2010/main" val="906700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38200"/>
          </a:xfrm>
        </p:spPr>
        <p:txBody>
          <a:bodyPr>
            <a:normAutofit/>
          </a:bodyPr>
          <a:lstStyle/>
          <a:p>
            <a:r>
              <a:rPr sz="3200" dirty="0" smtClean="0"/>
              <a:t>Confederate Descendants in Brazil</a:t>
            </a:r>
            <a:endParaRPr lang="en-US" sz="3200" dirty="0"/>
          </a:p>
        </p:txBody>
      </p:sp>
      <p:sp>
        <p:nvSpPr>
          <p:cNvPr id="2" name="Content Placeholder 1"/>
          <p:cNvSpPr>
            <a:spLocks noGrp="1"/>
          </p:cNvSpPr>
          <p:nvPr>
            <p:ph idx="1"/>
          </p:nvPr>
        </p:nvSpPr>
        <p:spPr>
          <a:xfrm>
            <a:off x="457200" y="1066800"/>
            <a:ext cx="8229600" cy="5486400"/>
          </a:xfrm>
        </p:spPr>
        <p:txBody>
          <a:bodyPr>
            <a:normAutofit/>
          </a:bodyPr>
          <a:lstStyle/>
          <a:p>
            <a:r>
              <a:rPr lang="en-US" sz="2800" dirty="0" smtClean="0"/>
              <a:t>The </a:t>
            </a:r>
            <a:r>
              <a:rPr lang="en-US" sz="2800" u="sng" dirty="0" smtClean="0"/>
              <a:t>descendants </a:t>
            </a:r>
            <a:r>
              <a:rPr lang="en-US" sz="2800" dirty="0" smtClean="0"/>
              <a:t>of the families that stayed in Brazil are </a:t>
            </a:r>
            <a:r>
              <a:rPr lang="en-US" sz="2800" u="sng" dirty="0" smtClean="0"/>
              <a:t>scattered throughout the country</a:t>
            </a:r>
            <a:r>
              <a:rPr lang="en-US" sz="2800" dirty="0" smtClean="0"/>
              <a:t>, many living in large cities.</a:t>
            </a:r>
          </a:p>
          <a:p>
            <a:r>
              <a:rPr lang="en-US" sz="2800" dirty="0" smtClean="0"/>
              <a:t>Despite this, the </a:t>
            </a:r>
            <a:r>
              <a:rPr lang="en-US" sz="2800" i="1" dirty="0" err="1" smtClean="0"/>
              <a:t>Confederados</a:t>
            </a:r>
            <a:r>
              <a:rPr lang="en-US" sz="2800" dirty="0" smtClean="0"/>
              <a:t> have managed to found and </a:t>
            </a:r>
            <a:r>
              <a:rPr lang="en-US" sz="2800" u="sng" dirty="0" smtClean="0"/>
              <a:t>maintain an Immigration Museum in Santa Bárbara </a:t>
            </a:r>
            <a:r>
              <a:rPr lang="en-US" sz="2800" u="sng" dirty="0" err="1" smtClean="0"/>
              <a:t>D'Oeste</a:t>
            </a:r>
            <a:r>
              <a:rPr lang="en-US" sz="2800" u="sng" dirty="0" smtClean="0"/>
              <a:t> </a:t>
            </a:r>
            <a:r>
              <a:rPr lang="en-US" sz="2800" dirty="0" smtClean="0"/>
              <a:t>and the </a:t>
            </a:r>
            <a:r>
              <a:rPr lang="en-US" sz="2800" dirty="0"/>
              <a:t>Fraternity of American Descendants </a:t>
            </a:r>
            <a:r>
              <a:rPr lang="en-US" sz="2800" dirty="0" smtClean="0"/>
              <a:t>is doing very well.</a:t>
            </a:r>
          </a:p>
          <a:p>
            <a:r>
              <a:rPr lang="en-US" sz="2800" dirty="0" smtClean="0"/>
              <a:t>Today, the Confederate descendants consider themselves Brazilians, speak the language and have adopted local customs and manners.</a:t>
            </a:r>
            <a:r>
              <a:rPr lang="en-US" dirty="0" smtClean="0"/>
              <a:t/>
            </a:r>
            <a:br>
              <a:rPr lang="en-US" dirty="0" smtClean="0"/>
            </a:br>
            <a:r>
              <a:rPr lang="en-US" dirty="0" smtClean="0"/>
              <a:t>(c</a:t>
            </a:r>
            <a:r>
              <a:rPr lang="en-US" i="1" dirty="0" smtClean="0"/>
              <a:t>ontinued)</a:t>
            </a:r>
            <a:endParaRPr lang="en-US"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67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1066800"/>
          </a:xfrm>
        </p:spPr>
        <p:txBody>
          <a:bodyPr>
            <a:normAutofit fontScale="90000"/>
          </a:bodyPr>
          <a:lstStyle/>
          <a:p>
            <a:r>
              <a:rPr dirty="0" smtClean="0"/>
              <a:t>Confederate Descendants in Brazil</a:t>
            </a:r>
            <a:endParaRPr lang="en-US" dirty="0"/>
          </a:p>
        </p:txBody>
      </p:sp>
      <p:sp>
        <p:nvSpPr>
          <p:cNvPr id="2" name="Content Placeholder 1"/>
          <p:cNvSpPr>
            <a:spLocks noGrp="1"/>
          </p:cNvSpPr>
          <p:nvPr>
            <p:ph idx="1"/>
          </p:nvPr>
        </p:nvSpPr>
        <p:spPr>
          <a:xfrm>
            <a:off x="457200" y="1676400"/>
            <a:ext cx="8229600" cy="3810000"/>
          </a:xfrm>
        </p:spPr>
        <p:txBody>
          <a:bodyPr>
            <a:normAutofit lnSpcReduction="10000"/>
          </a:bodyPr>
          <a:lstStyle/>
          <a:p>
            <a:endParaRPr lang="en-US" dirty="0" smtClean="0"/>
          </a:p>
          <a:p>
            <a:r>
              <a:rPr lang="en-US" sz="3200" dirty="0" smtClean="0"/>
              <a:t>However, one member of the museum board stated that,  </a:t>
            </a:r>
            <a:r>
              <a:rPr lang="en-US" sz="3200" i="1" dirty="0" smtClean="0"/>
              <a:t>“one cannot go to a Fraternity meeting and avoid the strange feeling that somewhere, somehow, there is a part that always seems to be missing... </a:t>
            </a:r>
            <a:r>
              <a:rPr lang="en-US" sz="3200" b="1" i="1" dirty="0" smtClean="0"/>
              <a:t>The Southern heart so deeply wounded in the battlefields of the War.</a:t>
            </a:r>
            <a:r>
              <a:rPr lang="en-US" sz="3200" i="1" dirty="0" smtClean="0"/>
              <a:t>” </a:t>
            </a:r>
            <a:endParaRPr lang="en-US" sz="3200" i="1"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Confederate Descendants in Brazil</a:t>
            </a:r>
          </a:p>
        </p:txBody>
      </p:sp>
      <p:sp>
        <p:nvSpPr>
          <p:cNvPr id="2" name="Content Placeholder 1"/>
          <p:cNvSpPr>
            <a:spLocks noGrp="1"/>
          </p:cNvSpPr>
          <p:nvPr>
            <p:ph idx="1"/>
          </p:nvPr>
        </p:nvSpPr>
        <p:spPr/>
        <p:txBody>
          <a:bodyPr/>
          <a:lstStyle/>
          <a:p>
            <a:r>
              <a:rPr lang="en-US" sz="3200" b="1" dirty="0" smtClean="0"/>
              <a:t>The Confederate Monument located near the Campo Cemetery resembles a small twenty-five foot Washington monument.</a:t>
            </a:r>
          </a:p>
          <a:p>
            <a:endParaRPr lang="en-US"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My ancestors who </a:t>
            </a:r>
            <a:r>
              <a:rPr lang="en-US" sz="3200" dirty="0" smtClean="0"/>
              <a:t>immigrated </a:t>
            </a:r>
            <a:r>
              <a:rPr lang="en-US" sz="3200" dirty="0"/>
              <a:t>to Brazil</a:t>
            </a:r>
          </a:p>
        </p:txBody>
      </p:sp>
      <p:sp>
        <p:nvSpPr>
          <p:cNvPr id="3" name="Content Placeholder 2"/>
          <p:cNvSpPr>
            <a:spLocks noGrp="1"/>
          </p:cNvSpPr>
          <p:nvPr>
            <p:ph idx="1"/>
          </p:nvPr>
        </p:nvSpPr>
        <p:spPr/>
        <p:txBody>
          <a:bodyPr>
            <a:normAutofit lnSpcReduction="10000"/>
          </a:bodyPr>
          <a:lstStyle/>
          <a:p>
            <a:r>
              <a:rPr lang="en-US" dirty="0"/>
              <a:t>The Nettle family had four </a:t>
            </a:r>
            <a:r>
              <a:rPr lang="en-US" dirty="0" smtClean="0"/>
              <a:t>children when they left Hill County, Dave who was 6 years of age, </a:t>
            </a:r>
            <a:r>
              <a:rPr lang="en-US" dirty="0" err="1" smtClean="0"/>
              <a:t>Ewell</a:t>
            </a:r>
            <a:r>
              <a:rPr lang="en-US" dirty="0" smtClean="0"/>
              <a:t> age 13, Mary age 14, </a:t>
            </a:r>
            <a:r>
              <a:rPr lang="en-US" dirty="0"/>
              <a:t>and a 2</a:t>
            </a:r>
            <a:r>
              <a:rPr lang="en-US" dirty="0" smtClean="0"/>
              <a:t> </a:t>
            </a:r>
            <a:r>
              <a:rPr lang="en-US" dirty="0"/>
              <a:t>year old baby boy who was buried on Galveston Island, a little way from the sea, just prior to setting sail from their Texas homeland.</a:t>
            </a:r>
          </a:p>
          <a:p>
            <a:r>
              <a:rPr lang="en-US" dirty="0"/>
              <a:t>The Houston Chronicle, on Sunday, October 25, 1931 printed an interview of my  GG grandfather, Dave Nettle, who was 6 years old when the family departed Texas for </a:t>
            </a:r>
            <a:r>
              <a:rPr lang="en-US" dirty="0" smtClean="0"/>
              <a:t>Brazil in 1866.</a:t>
            </a:r>
            <a:endParaRPr lang="en-US" dirty="0"/>
          </a:p>
          <a:p>
            <a:endParaRPr lang="en-US"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7</a:t>
            </a:fld>
            <a:endParaRPr lang="en-US"/>
          </a:p>
        </p:txBody>
      </p:sp>
    </p:spTree>
    <p:extLst>
      <p:ext uri="{BB962C8B-B14F-4D97-AF65-F5344CB8AC3E}">
        <p14:creationId xmlns:p14="http://schemas.microsoft.com/office/powerpoint/2010/main" val="56907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876800"/>
            <a:ext cx="8229600" cy="1447800"/>
          </a:xfrm>
        </p:spPr>
        <p:txBody>
          <a:bodyPr>
            <a:normAutofit/>
          </a:bodyPr>
          <a:lstStyle/>
          <a:p>
            <a:pPr algn="ctr"/>
            <a:r>
              <a:rPr b="1" dirty="0" err="1" smtClean="0"/>
              <a:t>Vincit</a:t>
            </a:r>
            <a:r>
              <a:rPr b="1" dirty="0" smtClean="0"/>
              <a:t> </a:t>
            </a:r>
            <a:r>
              <a:rPr b="1" dirty="0" err="1" smtClean="0"/>
              <a:t>Omnia</a:t>
            </a:r>
            <a:r>
              <a:rPr b="1" dirty="0" smtClean="0"/>
              <a:t> </a:t>
            </a:r>
            <a:r>
              <a:rPr b="1" dirty="0" err="1" smtClean="0"/>
              <a:t>Veritas</a:t>
            </a:r>
            <a:r>
              <a:rPr b="1" dirty="0" smtClean="0"/>
              <a:t/>
            </a:r>
            <a:br>
              <a:rPr b="1" dirty="0" smtClean="0"/>
            </a:br>
            <a:r>
              <a:rPr b="1" dirty="0" smtClean="0"/>
              <a:t>(</a:t>
            </a:r>
            <a:r>
              <a:rPr sz="3100" b="1" dirty="0" smtClean="0"/>
              <a:t>Truth conquers all things)</a:t>
            </a:r>
            <a:endParaRPr lang="en-US" sz="3100" dirty="0"/>
          </a:p>
        </p:txBody>
      </p:sp>
      <p:pic>
        <p:nvPicPr>
          <p:cNvPr id="4" name="Content Placeholder 3" descr="pirulito.gif"/>
          <p:cNvPicPr>
            <a:picLocks noGrp="1" noChangeAspect="1"/>
          </p:cNvPicPr>
          <p:nvPr>
            <p:ph idx="1"/>
          </p:nvPr>
        </p:nvPicPr>
        <p:blipFill>
          <a:blip r:embed="rId3" cstate="print"/>
          <a:stretch>
            <a:fillRect/>
          </a:stretch>
        </p:blipFill>
        <p:spPr>
          <a:xfrm>
            <a:off x="3200400" y="533400"/>
            <a:ext cx="2571750" cy="4291234"/>
          </a:xfrm>
        </p:spPr>
      </p:pic>
      <p:sp>
        <p:nvSpPr>
          <p:cNvPr id="2" name="Slide Number Placeholder 1"/>
          <p:cNvSpPr>
            <a:spLocks noGrp="1"/>
          </p:cNvSpPr>
          <p:nvPr>
            <p:ph type="sldNum" sz="quarter" idx="12"/>
          </p:nvPr>
        </p:nvSpPr>
        <p:spPr/>
        <p:txBody>
          <a:bodyPr/>
          <a:lstStyle/>
          <a:p>
            <a:fld id="{49032A02-8AF8-4403-89C2-454C849859E6}" type="slidenum">
              <a:rPr lang="en-US" smtClean="0"/>
              <a:pPr/>
              <a:t>70</a:t>
            </a:fld>
            <a:endParaRPr lang="en-US"/>
          </a:p>
        </p:txBody>
      </p:sp>
      <p:sp>
        <p:nvSpPr>
          <p:cNvPr id="6" name="TextBox 5"/>
          <p:cNvSpPr txBox="1"/>
          <p:nvPr/>
        </p:nvSpPr>
        <p:spPr>
          <a:xfrm>
            <a:off x="5867400" y="304800"/>
            <a:ext cx="3048000" cy="2677656"/>
          </a:xfrm>
          <a:prstGeom prst="rect">
            <a:avLst/>
          </a:prstGeom>
          <a:noFill/>
        </p:spPr>
        <p:txBody>
          <a:bodyPr wrap="square" rtlCol="0">
            <a:spAutoFit/>
          </a:bodyPr>
          <a:lstStyle/>
          <a:p>
            <a:r>
              <a:rPr lang="en-US" sz="2400" dirty="0"/>
              <a:t>The Confederate Monument located near the Campo Cemetery resembles a small twenty-five foot Washington monument.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Content Placeholder 3" descr="05042009.jpg"/>
          <p:cNvPicPr>
            <a:picLocks noGrp="1" noChangeAspect="1"/>
          </p:cNvPicPr>
          <p:nvPr>
            <p:ph idx="1"/>
          </p:nvPr>
        </p:nvPicPr>
        <p:blipFill>
          <a:blip r:embed="rId2" cstate="print"/>
          <a:stretch>
            <a:fillRect/>
          </a:stretch>
        </p:blipFill>
        <p:spPr>
          <a:xfrm>
            <a:off x="1752600" y="50800"/>
            <a:ext cx="5105400" cy="6807200"/>
          </a:xfrm>
        </p:spPr>
      </p:pic>
      <p:sp>
        <p:nvSpPr>
          <p:cNvPr id="2" name="Slide Number Placeholder 1"/>
          <p:cNvSpPr>
            <a:spLocks noGrp="1"/>
          </p:cNvSpPr>
          <p:nvPr>
            <p:ph type="sldNum" sz="quarter" idx="12"/>
          </p:nvPr>
        </p:nvSpPr>
        <p:spPr/>
        <p:txBody>
          <a:bodyPr/>
          <a:lstStyle/>
          <a:p>
            <a:fld id="{49032A02-8AF8-4403-89C2-454C849859E6}" type="slidenum">
              <a:rPr lang="en-US" smtClean="0"/>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510" y="304801"/>
            <a:ext cx="9201509" cy="6096000"/>
          </a:xfrm>
        </p:spPr>
      </p:pic>
      <p:sp>
        <p:nvSpPr>
          <p:cNvPr id="4" name="Slide Number Placeholder 3"/>
          <p:cNvSpPr>
            <a:spLocks noGrp="1"/>
          </p:cNvSpPr>
          <p:nvPr>
            <p:ph type="sldNum" sz="quarter" idx="12"/>
          </p:nvPr>
        </p:nvSpPr>
        <p:spPr/>
        <p:txBody>
          <a:bodyPr/>
          <a:lstStyle/>
          <a:p>
            <a:fld id="{49032A02-8AF8-4403-89C2-454C849859E6}" type="slidenum">
              <a:rPr lang="en-US" smtClean="0"/>
              <a:pPr/>
              <a:t>72</a:t>
            </a:fld>
            <a:endParaRPr lang="en-US"/>
          </a:p>
        </p:txBody>
      </p:sp>
    </p:spTree>
    <p:extLst>
      <p:ext uri="{BB962C8B-B14F-4D97-AF65-F5344CB8AC3E}">
        <p14:creationId xmlns:p14="http://schemas.microsoft.com/office/powerpoint/2010/main" val="41353301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3810000" cy="4449762"/>
          </a:xfrm>
        </p:spPr>
        <p:txBody>
          <a:bodyPr>
            <a:normAutofit/>
          </a:bodyPr>
          <a:lstStyle/>
          <a:p>
            <a:r>
              <a:rPr lang="en-US" dirty="0" smtClean="0"/>
              <a:t>View of monument from the interior of the Baptist Chapel</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48100" y="0"/>
            <a:ext cx="5143499" cy="6858000"/>
          </a:xfrm>
        </p:spPr>
      </p:pic>
      <p:sp>
        <p:nvSpPr>
          <p:cNvPr id="4" name="Slide Number Placeholder 3"/>
          <p:cNvSpPr>
            <a:spLocks noGrp="1"/>
          </p:cNvSpPr>
          <p:nvPr>
            <p:ph type="sldNum" sz="quarter" idx="12"/>
          </p:nvPr>
        </p:nvSpPr>
        <p:spPr/>
        <p:txBody>
          <a:bodyPr/>
          <a:lstStyle/>
          <a:p>
            <a:fld id="{49032A02-8AF8-4403-89C2-454C849859E6}" type="slidenum">
              <a:rPr lang="en-US" smtClean="0"/>
              <a:pPr/>
              <a:t>73</a:t>
            </a:fld>
            <a:endParaRPr lang="en-US"/>
          </a:p>
        </p:txBody>
      </p:sp>
    </p:spTree>
    <p:extLst>
      <p:ext uri="{BB962C8B-B14F-4D97-AF65-F5344CB8AC3E}">
        <p14:creationId xmlns:p14="http://schemas.microsoft.com/office/powerpoint/2010/main" val="36095421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90" y="0"/>
            <a:ext cx="4114800" cy="6629400"/>
          </a:xfrm>
        </p:spPr>
        <p:txBody>
          <a:bodyPr>
            <a:noAutofit/>
          </a:bodyPr>
          <a:lstStyle/>
          <a:p>
            <a:r>
              <a:rPr lang="en-US" sz="2800" dirty="0" smtClean="0"/>
              <a:t>Then Georgia Gov. Jimmy Carter and wife, Rosalyn, on a visit to Brazil in 1972. Here he stands with fifth-generation </a:t>
            </a:r>
            <a:r>
              <a:rPr lang="en-US" sz="2800" dirty="0" err="1" smtClean="0"/>
              <a:t>Confederados</a:t>
            </a:r>
            <a:r>
              <a:rPr lang="en-US" sz="2800" dirty="0" smtClean="0"/>
              <a:t> children at the base of the Confederate monument in Americana. </a:t>
            </a:r>
            <a:br>
              <a:rPr lang="en-US" sz="2800" dirty="0" smtClean="0"/>
            </a:br>
            <a:r>
              <a:rPr lang="en-US" sz="2800" i="1" u="sng" dirty="0" smtClean="0"/>
              <a:t>They were visiting the grave of Rosalyn’s great-uncle in Americana.</a:t>
            </a:r>
            <a:endParaRPr lang="en-US" sz="2800" i="1" u="sng" dirty="0"/>
          </a:p>
        </p:txBody>
      </p:sp>
      <p:pic>
        <p:nvPicPr>
          <p:cNvPr id="4" name="Content Placeholder 3">
            <a:hlinkClick r:id="rId2" action="ppaction://hlinkfile"/>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5030" y="0"/>
            <a:ext cx="4594907" cy="6629400"/>
          </a:xfrm>
        </p:spPr>
      </p:pic>
      <p:sp>
        <p:nvSpPr>
          <p:cNvPr id="2" name="Slide Number Placeholder 1"/>
          <p:cNvSpPr>
            <a:spLocks noGrp="1"/>
          </p:cNvSpPr>
          <p:nvPr>
            <p:ph type="sldNum" sz="quarter" idx="12"/>
          </p:nvPr>
        </p:nvSpPr>
        <p:spPr/>
        <p:txBody>
          <a:bodyPr/>
          <a:lstStyle/>
          <a:p>
            <a:fld id="{49032A02-8AF8-4403-89C2-454C849859E6}" type="slidenum">
              <a:rPr lang="en-US" smtClean="0"/>
              <a:pPr/>
              <a:t>74</a:t>
            </a:fld>
            <a:endParaRPr lang="en-US"/>
          </a:p>
        </p:txBody>
      </p:sp>
    </p:spTree>
    <p:extLst>
      <p:ext uri="{BB962C8B-B14F-4D97-AF65-F5344CB8AC3E}">
        <p14:creationId xmlns:p14="http://schemas.microsoft.com/office/powerpoint/2010/main" val="28838653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90600"/>
          </a:xfrm>
        </p:spPr>
        <p:txBody>
          <a:bodyPr>
            <a:normAutofit/>
          </a:bodyPr>
          <a:lstStyle/>
          <a:p>
            <a:r>
              <a:rPr lang="en-US" sz="3200" dirty="0" smtClean="0"/>
              <a:t>SCV Camp </a:t>
            </a:r>
            <a:r>
              <a:rPr lang="en-US" sz="3200" i="1" dirty="0" smtClean="0"/>
              <a:t>"Os </a:t>
            </a:r>
            <a:r>
              <a:rPr lang="en-US" sz="3200" i="1" dirty="0" err="1" smtClean="0"/>
              <a:t>Confederados</a:t>
            </a:r>
            <a:r>
              <a:rPr lang="en-US" sz="3200" i="1" dirty="0" smtClean="0"/>
              <a:t>" </a:t>
            </a:r>
            <a:r>
              <a:rPr lang="en-US" sz="3200" dirty="0" smtClean="0"/>
              <a:t>#1653 </a:t>
            </a:r>
            <a:endParaRPr lang="en-US" sz="3200" dirty="0"/>
          </a:p>
        </p:txBody>
      </p:sp>
      <p:sp>
        <p:nvSpPr>
          <p:cNvPr id="2" name="Content Placeholder 1"/>
          <p:cNvSpPr>
            <a:spLocks noGrp="1"/>
          </p:cNvSpPr>
          <p:nvPr>
            <p:ph idx="1"/>
          </p:nvPr>
        </p:nvSpPr>
        <p:spPr>
          <a:xfrm>
            <a:off x="457200" y="1066800"/>
            <a:ext cx="8229600" cy="5029200"/>
          </a:xfrm>
        </p:spPr>
        <p:txBody>
          <a:bodyPr>
            <a:noAutofit/>
          </a:bodyPr>
          <a:lstStyle/>
          <a:p>
            <a:r>
              <a:rPr lang="en-US" sz="2200" dirty="0" smtClean="0"/>
              <a:t>“Founded on April 9, 1994, with the long-expected presence of Commander-in-Chief Bob Hawkins and Historian-in-Chief John Wells.” </a:t>
            </a:r>
          </a:p>
          <a:p>
            <a:r>
              <a:rPr lang="en-US" sz="2200" dirty="0" smtClean="0"/>
              <a:t>Contacts of this group of </a:t>
            </a:r>
            <a:r>
              <a:rPr lang="en-US" sz="2200" i="1" dirty="0" err="1" smtClean="0"/>
              <a:t>Confederados</a:t>
            </a:r>
            <a:r>
              <a:rPr lang="en-US" sz="2200" dirty="0" smtClean="0"/>
              <a:t> with the SCV dated back to 1979, thanks to the efforts of Charles Burgess and William D. McCain. </a:t>
            </a:r>
          </a:p>
          <a:p>
            <a:r>
              <a:rPr lang="en-US" sz="2200" dirty="0"/>
              <a:t>Finally the Camp Charter was drafted, and it came into existence</a:t>
            </a:r>
            <a:r>
              <a:rPr lang="en-US" sz="2200" dirty="0" smtClean="0"/>
              <a:t>. </a:t>
            </a:r>
          </a:p>
          <a:p>
            <a:r>
              <a:rPr lang="en-US" sz="2200" dirty="0" smtClean="0"/>
              <a:t>They had several successful years operation and then the camp became inactive.</a:t>
            </a:r>
            <a:endParaRPr lang="en-US" sz="2200" dirty="0"/>
          </a:p>
          <a:p>
            <a:r>
              <a:rPr lang="en-US" sz="2200" dirty="0" smtClean="0"/>
              <a:t>When </a:t>
            </a:r>
            <a:r>
              <a:rPr lang="en-US" sz="2200" dirty="0"/>
              <a:t>the </a:t>
            </a:r>
            <a:r>
              <a:rPr lang="en-US" sz="2200" i="1" dirty="0" err="1" smtClean="0"/>
              <a:t>Os</a:t>
            </a:r>
            <a:r>
              <a:rPr lang="en-US" sz="2200" i="1" dirty="0" smtClean="0"/>
              <a:t> </a:t>
            </a:r>
            <a:r>
              <a:rPr lang="en-US" sz="2200" i="1" dirty="0" err="1" smtClean="0"/>
              <a:t>Confederados</a:t>
            </a:r>
            <a:r>
              <a:rPr lang="en-US" sz="2200" i="1" dirty="0" smtClean="0"/>
              <a:t> </a:t>
            </a:r>
            <a:r>
              <a:rPr lang="en-US" sz="2200" dirty="0" smtClean="0"/>
              <a:t>Camp #1653 </a:t>
            </a:r>
            <a:r>
              <a:rPr lang="en-US" sz="2200" dirty="0"/>
              <a:t>was </a:t>
            </a:r>
            <a:r>
              <a:rPr lang="en-US" sz="2200"/>
              <a:t>being </a:t>
            </a:r>
            <a:r>
              <a:rPr lang="en-US" sz="2200" smtClean="0"/>
              <a:t>reformed, Kyle Sims </a:t>
            </a:r>
            <a:r>
              <a:rPr lang="en-US" sz="2200" dirty="0" smtClean="0"/>
              <a:t>of the Johnson Camp in Arlington was </a:t>
            </a:r>
            <a:r>
              <a:rPr lang="en-US" sz="2200" dirty="0"/>
              <a:t>instrumental in assisting that endeavor by bringing them new members and assisting them with developing a good foundation for a successful camp</a:t>
            </a:r>
            <a:r>
              <a:rPr lang="en-US" sz="2200" dirty="0" smtClean="0"/>
              <a:t>.</a:t>
            </a:r>
          </a:p>
        </p:txBody>
      </p:sp>
      <p:sp>
        <p:nvSpPr>
          <p:cNvPr id="4" name="Slide Number Placeholder 3"/>
          <p:cNvSpPr>
            <a:spLocks noGrp="1"/>
          </p:cNvSpPr>
          <p:nvPr>
            <p:ph type="sldNum" sz="quarter" idx="12"/>
          </p:nvPr>
        </p:nvSpPr>
        <p:spPr/>
        <p:txBody>
          <a:bodyPr/>
          <a:lstStyle/>
          <a:p>
            <a:fld id="{49032A02-8AF8-4403-89C2-454C849859E6}" type="slidenum">
              <a:rPr lang="en-US" smtClean="0"/>
              <a:pPr/>
              <a:t>75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5029200"/>
            <a:ext cx="8686800" cy="1524000"/>
          </a:xfrm>
        </p:spPr>
        <p:txBody>
          <a:bodyPr>
            <a:normAutofit fontScale="92500" lnSpcReduction="10000"/>
          </a:bodyPr>
          <a:lstStyle/>
          <a:p>
            <a:r>
              <a:rPr lang="en-US" dirty="0"/>
              <a:t>Marcelo and Giovanna Dodson with Nelson </a:t>
            </a:r>
            <a:r>
              <a:rPr lang="en-US" dirty="0" err="1" smtClean="0"/>
              <a:t>Winbush</a:t>
            </a:r>
            <a:r>
              <a:rPr lang="en-US" smtClean="0"/>
              <a:t> attending the 2011 </a:t>
            </a:r>
            <a:r>
              <a:rPr lang="en-US" dirty="0" smtClean="0"/>
              <a:t>SCV National Reunion held at Montgomery</a:t>
            </a:r>
            <a:r>
              <a:rPr lang="en-US" dirty="0"/>
              <a:t>, </a:t>
            </a:r>
            <a:r>
              <a:rPr lang="en-US" dirty="0" smtClean="0"/>
              <a:t>AL. Marcelo is an officer in Camp #1653.</a:t>
            </a:r>
            <a:endParaRPr lang="en-US"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76</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52400"/>
            <a:ext cx="6324600" cy="4743450"/>
          </a:xfrm>
          <a:prstGeom prst="rect">
            <a:avLst/>
          </a:prstGeom>
        </p:spPr>
      </p:pic>
    </p:spTree>
    <p:extLst>
      <p:ext uri="{BB962C8B-B14F-4D97-AF65-F5344CB8AC3E}">
        <p14:creationId xmlns:p14="http://schemas.microsoft.com/office/powerpoint/2010/main" val="37861061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685800"/>
          </a:xfrm>
        </p:spPr>
        <p:txBody>
          <a:bodyPr>
            <a:normAutofit fontScale="90000"/>
          </a:bodyPr>
          <a:lstStyle/>
          <a:p>
            <a:pPr algn="ctr"/>
            <a:r>
              <a:rPr b="1" dirty="0" smtClean="0"/>
              <a:t/>
            </a:r>
            <a:br>
              <a:rPr b="1" dirty="0" smtClean="0"/>
            </a:br>
            <a:r>
              <a:rPr b="1" dirty="0" smtClean="0"/>
              <a:t/>
            </a:r>
            <a:br>
              <a:rPr b="1" dirty="0" smtClean="0"/>
            </a:br>
            <a:endParaRPr lang="en-US" dirty="0"/>
          </a:p>
        </p:txBody>
      </p:sp>
      <p:sp>
        <p:nvSpPr>
          <p:cNvPr id="2" name="Content Placeholder 1"/>
          <p:cNvSpPr>
            <a:spLocks noGrp="1"/>
          </p:cNvSpPr>
          <p:nvPr>
            <p:ph idx="1"/>
          </p:nvPr>
        </p:nvSpPr>
        <p:spPr>
          <a:xfrm>
            <a:off x="457200" y="533400"/>
            <a:ext cx="8229600" cy="6019800"/>
          </a:xfrm>
        </p:spPr>
        <p:txBody>
          <a:bodyPr>
            <a:normAutofit lnSpcReduction="10000"/>
          </a:bodyPr>
          <a:lstStyle/>
          <a:p>
            <a:r>
              <a:rPr lang="en-US" sz="2800" dirty="0" smtClean="0"/>
              <a:t>From SCV Camp 1653’s web page: </a:t>
            </a:r>
          </a:p>
          <a:p>
            <a:pPr>
              <a:buNone/>
            </a:pPr>
            <a:r>
              <a:rPr lang="en-US" sz="2800" dirty="0" smtClean="0">
                <a:solidFill>
                  <a:schemeClr val="tx2"/>
                </a:solidFill>
              </a:rPr>
              <a:t>	</a:t>
            </a:r>
            <a:r>
              <a:rPr lang="en-US" sz="3000" i="1" dirty="0" smtClean="0"/>
              <a:t>“is dedicated to those who left their homes and their country, moving to a faraway land to rebuild their lives after the War Between the States. Our ancestors will always have our undying reverence and our admiration for their courage, their braveness, and their loyalty to the Confederacy. We pledge to keep their memory, and to pass this reverence to our future generations, and whilst recognizing and abiding to the Brazilian and American Constitutions, we will not accept any distortion of the History of The Confederate States of America by any individual, group, or institution whatsoever.”</a:t>
            </a:r>
          </a:p>
          <a:p>
            <a:endParaRPr lang="en-US" dirty="0"/>
          </a:p>
        </p:txBody>
      </p:sp>
      <p:sp>
        <p:nvSpPr>
          <p:cNvPr id="4" name="Slide Number Placeholder 3"/>
          <p:cNvSpPr>
            <a:spLocks noGrp="1"/>
          </p:cNvSpPr>
          <p:nvPr>
            <p:ph type="sldNum" sz="quarter" idx="12"/>
          </p:nvPr>
        </p:nvSpPr>
        <p:spPr/>
        <p:txBody>
          <a:bodyPr/>
          <a:lstStyle/>
          <a:p>
            <a:fld id="{49032A02-8AF8-4403-89C2-454C849859E6}" type="slidenum">
              <a:rPr lang="en-US" smtClean="0"/>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066800"/>
          </a:xfrm>
        </p:spPr>
        <p:txBody>
          <a:bodyPr>
            <a:normAutofit/>
          </a:bodyPr>
          <a:lstStyle/>
          <a:p>
            <a:endParaRPr lang="en-US" dirty="0"/>
          </a:p>
        </p:txBody>
      </p:sp>
      <p:sp>
        <p:nvSpPr>
          <p:cNvPr id="2" name="Content Placeholder 1"/>
          <p:cNvSpPr>
            <a:spLocks noGrp="1"/>
          </p:cNvSpPr>
          <p:nvPr>
            <p:ph idx="1"/>
          </p:nvPr>
        </p:nvSpPr>
        <p:spPr>
          <a:xfrm>
            <a:off x="457200" y="1524000"/>
            <a:ext cx="8229600" cy="4876800"/>
          </a:xfrm>
        </p:spPr>
        <p:txBody>
          <a:bodyPr>
            <a:normAutofit lnSpcReduction="10000"/>
          </a:bodyPr>
          <a:lstStyle/>
          <a:p>
            <a:r>
              <a:rPr lang="en-US" sz="3200" dirty="0" smtClean="0"/>
              <a:t>I greatly appreciate the </a:t>
            </a:r>
            <a:r>
              <a:rPr lang="en-US" sz="3200" b="1" dirty="0" smtClean="0"/>
              <a:t>SCV Camp #1653 "</a:t>
            </a:r>
            <a:r>
              <a:rPr lang="en-US" sz="3200" b="1" dirty="0" err="1" smtClean="0"/>
              <a:t>Os</a:t>
            </a:r>
            <a:r>
              <a:rPr lang="en-US" sz="3200" b="1" dirty="0" smtClean="0"/>
              <a:t> </a:t>
            </a:r>
            <a:r>
              <a:rPr lang="en-US" sz="3200" b="1" dirty="0" err="1" smtClean="0"/>
              <a:t>Confederados</a:t>
            </a:r>
            <a:r>
              <a:rPr lang="en-US" sz="3200" b="1" dirty="0" smtClean="0"/>
              <a:t>” </a:t>
            </a:r>
            <a:r>
              <a:rPr lang="en-US" sz="3200" dirty="0" smtClean="0"/>
              <a:t>for doing their outstanding part to fulfill “the Charge” in Brazil and for providing much of the information for this presentation.</a:t>
            </a:r>
          </a:p>
          <a:p>
            <a:r>
              <a:rPr lang="en-US" sz="3200" dirty="0">
                <a:hlinkClick r:id="rId2"/>
              </a:rPr>
              <a:t>http://confederados.com.br</a:t>
            </a:r>
            <a:r>
              <a:rPr lang="en-US" sz="3200" dirty="0" smtClean="0">
                <a:hlinkClick r:id="rId2"/>
              </a:rPr>
              <a:t>/</a:t>
            </a:r>
            <a:r>
              <a:rPr lang="en-US" sz="3200" dirty="0" smtClean="0"/>
              <a:t> </a:t>
            </a:r>
            <a:endParaRPr lang="en-US" sz="3200" dirty="0"/>
          </a:p>
          <a:p>
            <a:r>
              <a:rPr lang="en-US" sz="3200" dirty="0" smtClean="0"/>
              <a:t>I also want to thank you for allowing me to present to you this small part of our Confederate History.</a:t>
            </a:r>
          </a:p>
          <a:p>
            <a:r>
              <a:rPr lang="en-US" sz="3200" dirty="0" smtClean="0"/>
              <a:t>Questions?</a:t>
            </a:r>
          </a:p>
        </p:txBody>
      </p:sp>
      <p:sp>
        <p:nvSpPr>
          <p:cNvPr id="4" name="Slide Number Placeholder 3"/>
          <p:cNvSpPr>
            <a:spLocks noGrp="1"/>
          </p:cNvSpPr>
          <p:nvPr>
            <p:ph type="sldNum" sz="quarter" idx="12"/>
          </p:nvPr>
        </p:nvSpPr>
        <p:spPr/>
        <p:txBody>
          <a:bodyPr/>
          <a:lstStyle/>
          <a:p>
            <a:fld id="{49032A02-8AF8-4403-89C2-454C849859E6}" type="slidenum">
              <a:rPr lang="en-US" smtClean="0"/>
              <a:pPr/>
              <a:t>78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032A02-8AF8-4403-89C2-454C849859E6}" type="slidenum">
              <a:rPr lang="en-US" smtClean="0"/>
              <a:pPr/>
              <a:t>79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40274"/>
            <a:ext cx="4038599" cy="61043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62248"/>
            <a:ext cx="4181167" cy="6212769"/>
          </a:xfrm>
          <a:prstGeom prst="rect">
            <a:avLst/>
          </a:prstGeom>
        </p:spPr>
      </p:pic>
    </p:spTree>
    <p:extLst>
      <p:ext uri="{BB962C8B-B14F-4D97-AF65-F5344CB8AC3E}">
        <p14:creationId xmlns:p14="http://schemas.microsoft.com/office/powerpoint/2010/main" val="24354027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azil after the war, Nettle Family.jpg">
            <a:hlinkClick r:id="rId2" action="ppaction://hlinkfile"/>
          </p:cNvPr>
          <p:cNvPicPr>
            <a:picLocks noGrp="1" noChangeAspect="1"/>
          </p:cNvPicPr>
          <p:nvPr>
            <p:ph idx="1"/>
          </p:nvPr>
        </p:nvPicPr>
        <p:blipFill>
          <a:blip r:embed="rId3" cstate="print"/>
          <a:stretch>
            <a:fillRect/>
          </a:stretch>
        </p:blipFill>
        <p:spPr>
          <a:xfrm>
            <a:off x="533400" y="623800"/>
            <a:ext cx="8001000" cy="6005599"/>
          </a:xfrm>
        </p:spPr>
      </p:pic>
      <p:sp>
        <p:nvSpPr>
          <p:cNvPr id="2" name="Slide Number Placeholder 1"/>
          <p:cNvSpPr>
            <a:spLocks noGrp="1"/>
          </p:cNvSpPr>
          <p:nvPr>
            <p:ph type="sldNum" sz="quarter" idx="12"/>
          </p:nvPr>
        </p:nvSpPr>
        <p:spPr/>
        <p:txBody>
          <a:bodyPr/>
          <a:lstStyle/>
          <a:p>
            <a:fld id="{49032A02-8AF8-4403-89C2-454C849859E6}" type="slidenum">
              <a:rPr lang="en-US" smtClean="0"/>
              <a:pPr/>
              <a:t>8</a:t>
            </a:fld>
            <a:endParaRPr lang="en-US"/>
          </a:p>
        </p:txBody>
      </p:sp>
      <p:sp>
        <p:nvSpPr>
          <p:cNvPr id="3" name="TextBox 2"/>
          <p:cNvSpPr txBox="1"/>
          <p:nvPr/>
        </p:nvSpPr>
        <p:spPr>
          <a:xfrm>
            <a:off x="381000" y="152400"/>
            <a:ext cx="8458200" cy="381000"/>
          </a:xfrm>
          <a:prstGeom prst="rect">
            <a:avLst/>
          </a:prstGeom>
          <a:noFill/>
        </p:spPr>
        <p:txBody>
          <a:bodyPr wrap="square" rtlCol="0">
            <a:spAutoFit/>
          </a:bodyPr>
          <a:lstStyle/>
          <a:p>
            <a:r>
              <a:rPr lang="en-US" dirty="0" smtClean="0"/>
              <a:t>Sunday, October 25, 1931		THE HOUSTON CHRONICLE</a:t>
            </a:r>
            <a:endParaRPr lang="en-US" dirty="0"/>
          </a:p>
        </p:txBody>
      </p:sp>
    </p:spTree>
    <p:extLst>
      <p:ext uri="{BB962C8B-B14F-4D97-AF65-F5344CB8AC3E}">
        <p14:creationId xmlns:p14="http://schemas.microsoft.com/office/powerpoint/2010/main" val="7578659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for further study</a:t>
            </a:r>
            <a:endParaRPr lang="en-US" dirty="0"/>
          </a:p>
        </p:txBody>
      </p:sp>
      <p:sp>
        <p:nvSpPr>
          <p:cNvPr id="3" name="Content Placeholder 2"/>
          <p:cNvSpPr>
            <a:spLocks noGrp="1"/>
          </p:cNvSpPr>
          <p:nvPr>
            <p:ph idx="1"/>
          </p:nvPr>
        </p:nvSpPr>
        <p:spPr/>
        <p:txBody>
          <a:bodyPr>
            <a:normAutofit lnSpcReduction="10000"/>
          </a:bodyPr>
          <a:lstStyle/>
          <a:p>
            <a:pPr marL="137160" indent="0">
              <a:buNone/>
            </a:pPr>
            <a:endParaRPr lang="en-US" dirty="0"/>
          </a:p>
          <a:p>
            <a:r>
              <a:rPr lang="en-US" i="1" dirty="0"/>
              <a:t>The Lost Colony of the Confederacy</a:t>
            </a:r>
            <a:r>
              <a:rPr lang="en-US" dirty="0"/>
              <a:t>, by Eugene Harter</a:t>
            </a:r>
          </a:p>
          <a:p>
            <a:r>
              <a:rPr lang="en-US" dirty="0"/>
              <a:t>Excellent </a:t>
            </a:r>
            <a:r>
              <a:rPr lang="en-US" dirty="0" smtClean="0"/>
              <a:t>short video resources </a:t>
            </a:r>
            <a:r>
              <a:rPr lang="en-US" dirty="0"/>
              <a:t>on </a:t>
            </a:r>
            <a:r>
              <a:rPr lang="en-US" dirty="0" smtClean="0"/>
              <a:t>YouTube </a:t>
            </a:r>
            <a:r>
              <a:rPr lang="en-US" dirty="0"/>
              <a:t>at: </a:t>
            </a:r>
          </a:p>
          <a:p>
            <a:pPr marL="137160" indent="0">
              <a:buNone/>
            </a:pPr>
            <a:r>
              <a:rPr lang="en-US" dirty="0"/>
              <a:t>	</a:t>
            </a:r>
            <a:r>
              <a:rPr lang="en-US" dirty="0">
                <a:hlinkClick r:id="rId2"/>
              </a:rPr>
              <a:t>https://</a:t>
            </a:r>
            <a:r>
              <a:rPr lang="en-US" dirty="0" smtClean="0">
                <a:hlinkClick r:id="rId2"/>
              </a:rPr>
              <a:t>www.youtube.com/watch?v=9l5ILYQAC1I&amp;list=PLEBC987EEA9327F15</a:t>
            </a:r>
            <a:r>
              <a:rPr lang="en-US" dirty="0" smtClean="0"/>
              <a:t> </a:t>
            </a:r>
          </a:p>
          <a:p>
            <a:pPr marL="137160" indent="0">
              <a:buNone/>
            </a:pPr>
            <a:r>
              <a:rPr lang="en-US" dirty="0" smtClean="0">
                <a:hlinkClick r:id="rId3"/>
              </a:rPr>
              <a:t>https</a:t>
            </a:r>
            <a:r>
              <a:rPr lang="en-US" dirty="0">
                <a:hlinkClick r:id="rId3"/>
              </a:rPr>
              <a:t>://</a:t>
            </a:r>
            <a:r>
              <a:rPr lang="en-US" dirty="0" smtClean="0">
                <a:hlinkClick r:id="rId3"/>
              </a:rPr>
              <a:t>www.youtube.com/watch?v=fVJrv5V-uMY</a:t>
            </a:r>
            <a:r>
              <a:rPr lang="en-US" dirty="0" smtClean="0"/>
              <a:t> </a:t>
            </a:r>
            <a:endParaRPr lang="en-US" dirty="0"/>
          </a:p>
          <a:p>
            <a:r>
              <a:rPr lang="en-US" i="1" dirty="0" smtClean="0"/>
              <a:t>The </a:t>
            </a:r>
            <a:r>
              <a:rPr lang="en-US" i="1" dirty="0" err="1" smtClean="0"/>
              <a:t>Confederados</a:t>
            </a:r>
            <a:r>
              <a:rPr lang="en-US" i="1" dirty="0" smtClean="0"/>
              <a:t>, Old South Immigrants in Brazil, </a:t>
            </a:r>
            <a:r>
              <a:rPr lang="en-US" dirty="0" smtClean="0"/>
              <a:t>by Cyrus </a:t>
            </a:r>
            <a:r>
              <a:rPr lang="en-US" dirty="0" err="1" smtClean="0"/>
              <a:t>Dawsey</a:t>
            </a:r>
            <a:r>
              <a:rPr lang="en-US" dirty="0" smtClean="0"/>
              <a:t> and James </a:t>
            </a:r>
            <a:r>
              <a:rPr lang="en-US" dirty="0" err="1" smtClean="0"/>
              <a:t>Dawsey</a:t>
            </a:r>
            <a:endParaRPr lang="en-US" i="1" dirty="0" smtClean="0"/>
          </a:p>
        </p:txBody>
      </p:sp>
      <p:sp>
        <p:nvSpPr>
          <p:cNvPr id="4" name="Slide Number Placeholder 3"/>
          <p:cNvSpPr>
            <a:spLocks noGrp="1"/>
          </p:cNvSpPr>
          <p:nvPr>
            <p:ph type="sldNum" sz="quarter" idx="12"/>
          </p:nvPr>
        </p:nvSpPr>
        <p:spPr/>
        <p:txBody>
          <a:bodyPr/>
          <a:lstStyle/>
          <a:p>
            <a:fld id="{49032A02-8AF8-4403-89C2-454C849859E6}" type="slidenum">
              <a:rPr lang="en-US" smtClean="0"/>
              <a:pPr/>
              <a:t>80</a:t>
            </a:fld>
            <a:endParaRPr lang="en-US"/>
          </a:p>
        </p:txBody>
      </p:sp>
    </p:spTree>
    <p:extLst>
      <p:ext uri="{BB962C8B-B14F-4D97-AF65-F5344CB8AC3E}">
        <p14:creationId xmlns:p14="http://schemas.microsoft.com/office/powerpoint/2010/main" val="14721904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520" y="1038208"/>
            <a:ext cx="4462567" cy="3305192"/>
          </a:xfrm>
          <a:prstGeom prst="rect">
            <a:avLst/>
          </a:prstGeom>
          <a:ln>
            <a:solidFill>
              <a:schemeClr val="bg1">
                <a:alpha val="99000"/>
              </a:schemeClr>
            </a:solidFill>
          </a:ln>
        </p:spPr>
      </p:pic>
      <p:sp>
        <p:nvSpPr>
          <p:cNvPr id="3" name="TextBox 2"/>
          <p:cNvSpPr txBox="1"/>
          <p:nvPr/>
        </p:nvSpPr>
        <p:spPr>
          <a:xfrm>
            <a:off x="4825286" y="4876800"/>
            <a:ext cx="4318714" cy="584775"/>
          </a:xfrm>
          <a:prstGeom prst="rect">
            <a:avLst/>
          </a:prstGeom>
          <a:noFill/>
        </p:spPr>
        <p:txBody>
          <a:bodyPr wrap="square" rtlCol="0">
            <a:spAutoFit/>
          </a:bodyPr>
          <a:lstStyle/>
          <a:p>
            <a:pPr algn="ctr"/>
            <a:r>
              <a:rPr lang="en-US" sz="3200" i="1" dirty="0" err="1" smtClean="0"/>
              <a:t>Deo</a:t>
            </a:r>
            <a:r>
              <a:rPr lang="en-US" sz="3200" i="1" dirty="0" smtClean="0"/>
              <a:t> </a:t>
            </a:r>
            <a:r>
              <a:rPr lang="en-US" sz="3200" i="1" dirty="0" err="1" smtClean="0"/>
              <a:t>Vindice</a:t>
            </a:r>
            <a:r>
              <a:rPr lang="en-US" sz="3200" i="1" dirty="0" smtClean="0"/>
              <a:t>!</a:t>
            </a:r>
            <a:endParaRPr lang="en-US" sz="3200" i="1" dirty="0"/>
          </a:p>
        </p:txBody>
      </p:sp>
      <p:sp>
        <p:nvSpPr>
          <p:cNvPr id="6" name="TextBox 5"/>
          <p:cNvSpPr txBox="1"/>
          <p:nvPr/>
        </p:nvSpPr>
        <p:spPr>
          <a:xfrm>
            <a:off x="0" y="228600"/>
            <a:ext cx="4495800" cy="6586418"/>
          </a:xfrm>
          <a:prstGeom prst="rect">
            <a:avLst/>
          </a:prstGeom>
          <a:noFill/>
        </p:spPr>
        <p:txBody>
          <a:bodyPr wrap="square" rtlCol="0">
            <a:spAutoFit/>
          </a:bodyPr>
          <a:lstStyle/>
          <a:p>
            <a:pPr algn="ctr"/>
            <a:r>
              <a:rPr lang="en-US" sz="2800" b="1" i="1" cap="small" dirty="0" smtClean="0"/>
              <a:t>“The men </a:t>
            </a:r>
            <a:r>
              <a:rPr lang="en-US" sz="2800" b="1" i="1" cap="small" dirty="0"/>
              <a:t>in gray,</a:t>
            </a:r>
            <a:br>
              <a:rPr lang="en-US" sz="2800" b="1" i="1" cap="small" dirty="0"/>
            </a:br>
            <a:r>
              <a:rPr lang="en-US" sz="2800" b="1" i="1" cap="small" dirty="0"/>
              <a:t>who, with matchless courage, fought to maintain the principles of the Constitution and perpetuate the Government established by their fathers, and whose heroic deeds crowned the South with deathless glory</a:t>
            </a:r>
            <a:r>
              <a:rPr lang="en-US" sz="2800" b="1" i="1" cap="small" dirty="0" smtClean="0"/>
              <a:t>.”</a:t>
            </a:r>
          </a:p>
          <a:p>
            <a:pPr algn="ctr"/>
            <a:endParaRPr lang="en-US" sz="1400" b="1" i="1" cap="small" dirty="0"/>
          </a:p>
          <a:p>
            <a:pPr algn="ctr"/>
            <a:r>
              <a:rPr lang="en-US" sz="2400" cap="small" dirty="0"/>
              <a:t>Robert Catlett Cave </a:t>
            </a:r>
            <a:br>
              <a:rPr lang="en-US" sz="2400" cap="small" dirty="0"/>
            </a:br>
            <a:r>
              <a:rPr lang="en-US" sz="2400" cap="small" dirty="0"/>
              <a:t>Confederate Veteran, Author, and </a:t>
            </a:r>
            <a:r>
              <a:rPr lang="en-US" sz="2400" cap="small" dirty="0" smtClean="0"/>
              <a:t>Pastor</a:t>
            </a:r>
          </a:p>
          <a:p>
            <a:pPr algn="ctr"/>
            <a:r>
              <a:rPr lang="en-US" sz="2400" cap="small" dirty="0" smtClean="0"/>
              <a:t>1843-1924</a:t>
            </a:r>
            <a:endParaRPr lang="en-US" sz="2400" dirty="0"/>
          </a:p>
        </p:txBody>
      </p:sp>
      <p:sp>
        <p:nvSpPr>
          <p:cNvPr id="8" name="Slide Number Placeholder 7"/>
          <p:cNvSpPr>
            <a:spLocks noGrp="1"/>
          </p:cNvSpPr>
          <p:nvPr>
            <p:ph type="sldNum" sz="quarter" idx="12"/>
          </p:nvPr>
        </p:nvSpPr>
        <p:spPr/>
        <p:txBody>
          <a:bodyPr/>
          <a:lstStyle/>
          <a:p>
            <a:fld id="{49032A02-8AF8-4403-89C2-454C849859E6}" type="slidenum">
              <a:rPr lang="en-US" smtClean="0"/>
              <a:pPr/>
              <a:t>81</a:t>
            </a:fld>
            <a:endParaRPr lang="en-US"/>
          </a:p>
        </p:txBody>
      </p:sp>
    </p:spTree>
    <p:extLst>
      <p:ext uri="{BB962C8B-B14F-4D97-AF65-F5344CB8AC3E}">
        <p14:creationId xmlns:p14="http://schemas.microsoft.com/office/powerpoint/2010/main" val="2733394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762000"/>
          </a:xfrm>
        </p:spPr>
        <p:txBody>
          <a:bodyPr>
            <a:normAutofit fontScale="90000"/>
          </a:bodyPr>
          <a:lstStyle/>
          <a:p>
            <a:r>
              <a:rPr lang="en-US" sz="3200" dirty="0" smtClean="0"/>
              <a:t>My </a:t>
            </a:r>
            <a:r>
              <a:rPr lang="en-US" sz="3200" dirty="0"/>
              <a:t>a</a:t>
            </a:r>
            <a:r>
              <a:rPr lang="en-US" sz="3200" dirty="0" smtClean="0"/>
              <a:t>ncestors who immigrated to Brazil</a:t>
            </a:r>
            <a:endParaRPr lang="en-US" sz="3200"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14800" y="838200"/>
            <a:ext cx="4438650" cy="5918200"/>
          </a:xfrm>
        </p:spPr>
      </p:pic>
      <p:sp>
        <p:nvSpPr>
          <p:cNvPr id="4" name="Slide Number Placeholder 3"/>
          <p:cNvSpPr>
            <a:spLocks noGrp="1"/>
          </p:cNvSpPr>
          <p:nvPr>
            <p:ph type="sldNum" sz="quarter" idx="12"/>
          </p:nvPr>
        </p:nvSpPr>
        <p:spPr/>
        <p:txBody>
          <a:bodyPr/>
          <a:lstStyle/>
          <a:p>
            <a:fld id="{49032A02-8AF8-4403-89C2-454C849859E6}" type="slidenum">
              <a:rPr lang="en-US" smtClean="0"/>
              <a:pPr/>
              <a:t>9</a:t>
            </a:fld>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648" y="838200"/>
            <a:ext cx="2943352" cy="220751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48" y="3160014"/>
            <a:ext cx="3425952" cy="2569464"/>
          </a:xfrm>
          <a:prstGeom prst="rect">
            <a:avLst/>
          </a:prstGeom>
        </p:spPr>
      </p:pic>
      <p:sp>
        <p:nvSpPr>
          <p:cNvPr id="9" name="TextBox 8"/>
          <p:cNvSpPr txBox="1"/>
          <p:nvPr/>
        </p:nvSpPr>
        <p:spPr>
          <a:xfrm>
            <a:off x="4343400" y="827782"/>
            <a:ext cx="4343400" cy="1077218"/>
          </a:xfrm>
          <a:prstGeom prst="rect">
            <a:avLst/>
          </a:prstGeom>
          <a:noFill/>
        </p:spPr>
        <p:txBody>
          <a:bodyPr wrap="square" rtlCol="0">
            <a:spAutoFit/>
          </a:bodyPr>
          <a:lstStyle/>
          <a:p>
            <a:r>
              <a:rPr lang="en-US" sz="1600" dirty="0">
                <a:solidFill>
                  <a:schemeClr val="bg1"/>
                </a:solidFill>
              </a:rPr>
              <a:t>NETTLE, William B. - Jan 9, 1826 - June 11, 1892 - (</a:t>
            </a:r>
            <a:r>
              <a:rPr lang="en-US" sz="1600" dirty="0" smtClean="0">
                <a:solidFill>
                  <a:schemeClr val="bg1"/>
                </a:solidFill>
              </a:rPr>
              <a:t>MASONIC)  Died while visiting his daughter, Mary and her husband </a:t>
            </a:r>
            <a:r>
              <a:rPr lang="en-US" sz="1600" dirty="0" err="1" smtClean="0">
                <a:solidFill>
                  <a:schemeClr val="bg1"/>
                </a:solidFill>
              </a:rPr>
              <a:t>Nevill</a:t>
            </a:r>
            <a:r>
              <a:rPr lang="en-US" sz="1600" dirty="0" smtClean="0">
                <a:solidFill>
                  <a:schemeClr val="bg1"/>
                </a:solidFill>
              </a:rPr>
              <a:t> </a:t>
            </a:r>
            <a:r>
              <a:rPr lang="en-US" sz="1600" dirty="0" err="1" smtClean="0">
                <a:solidFill>
                  <a:schemeClr val="bg1"/>
                </a:solidFill>
              </a:rPr>
              <a:t>Edenborough</a:t>
            </a:r>
            <a:r>
              <a:rPr lang="en-US" sz="1600" dirty="0" smtClean="0">
                <a:solidFill>
                  <a:schemeClr val="bg1"/>
                </a:solidFill>
              </a:rPr>
              <a:t> in Coleman County, Texas.  </a:t>
            </a:r>
            <a:endParaRPr lang="en-US" sz="1600" dirty="0"/>
          </a:p>
        </p:txBody>
      </p:sp>
      <p:sp>
        <p:nvSpPr>
          <p:cNvPr id="12" name="TextBox 11"/>
          <p:cNvSpPr txBox="1"/>
          <p:nvPr/>
        </p:nvSpPr>
        <p:spPr>
          <a:xfrm>
            <a:off x="152400" y="5486400"/>
            <a:ext cx="4038600" cy="1200329"/>
          </a:xfrm>
          <a:prstGeom prst="rect">
            <a:avLst/>
          </a:prstGeom>
          <a:noFill/>
        </p:spPr>
        <p:txBody>
          <a:bodyPr wrap="square" rtlCol="0">
            <a:spAutoFit/>
          </a:bodyPr>
          <a:lstStyle/>
          <a:p>
            <a:r>
              <a:rPr lang="en-US" dirty="0" smtClean="0">
                <a:solidFill>
                  <a:schemeClr val="bg1"/>
                </a:solidFill>
              </a:rPr>
              <a:t>W. B. Nettle buried </a:t>
            </a:r>
            <a:r>
              <a:rPr lang="en-US" dirty="0">
                <a:solidFill>
                  <a:schemeClr val="bg1"/>
                </a:solidFill>
              </a:rPr>
              <a:t>beside his 4 year old granddaughter, Edith </a:t>
            </a:r>
            <a:r>
              <a:rPr lang="en-US" dirty="0" err="1">
                <a:solidFill>
                  <a:schemeClr val="bg1"/>
                </a:solidFill>
              </a:rPr>
              <a:t>Edenborough</a:t>
            </a:r>
            <a:r>
              <a:rPr lang="en-US" dirty="0" smtClean="0">
                <a:solidFill>
                  <a:schemeClr val="bg1"/>
                </a:solidFill>
              </a:rPr>
              <a:t>. (No other family member buried in cemetery.)</a:t>
            </a:r>
            <a:endParaRPr lang="en-US" dirty="0">
              <a:solidFill>
                <a:schemeClr val="bg1"/>
              </a:solidFill>
            </a:endParaRPr>
          </a:p>
        </p:txBody>
      </p:sp>
    </p:spTree>
    <p:extLst>
      <p:ext uri="{BB962C8B-B14F-4D97-AF65-F5344CB8AC3E}">
        <p14:creationId xmlns:p14="http://schemas.microsoft.com/office/powerpoint/2010/main" val="249709768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7987</TotalTime>
  <Words>3947</Words>
  <Application>Microsoft Office PowerPoint</Application>
  <PresentationFormat>On-screen Show (4:3)</PresentationFormat>
  <Paragraphs>347</Paragraphs>
  <Slides>81</Slides>
  <Notes>28</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Apex</vt:lpstr>
      <vt:lpstr>“On to Brazil" Confederate Emigration after the War for Southern Independence</vt:lpstr>
      <vt:lpstr>The War for Southern Independence, 1861-1865</vt:lpstr>
      <vt:lpstr>Confederate Descendants in Brazil</vt:lpstr>
      <vt:lpstr>My ancestors who emigrated to Brazil</vt:lpstr>
      <vt:lpstr>PowerPoint Presentation</vt:lpstr>
      <vt:lpstr>PowerPoint Presentation</vt:lpstr>
      <vt:lpstr>My ancestors who immigrated to Brazil</vt:lpstr>
      <vt:lpstr>PowerPoint Presentation</vt:lpstr>
      <vt:lpstr>My ancestors who immigrated to Brazil</vt:lpstr>
      <vt:lpstr>My ancestors who immigrated to Brazil</vt:lpstr>
      <vt:lpstr>All five younger brothers of my GGG Grandmother, Margaret Burleson Nettle, served in the Confederate  States Army. Three never to return home.</vt:lpstr>
      <vt:lpstr>The John H. Reagan Camp 2156 hosted a Four Marker dedication ceremony and three re-interments for Burleson Brothers at Hopson Burleson Memorial Cemetery in Freestone County Texas on May 5, 2012 </vt:lpstr>
      <vt:lpstr>My ancestors who immigrated to Brazil</vt:lpstr>
      <vt:lpstr>Confederate Descendants in Brazil</vt:lpstr>
      <vt:lpstr>Confederate Battle Flag Posted at the Campo Cemetery  http://goo.gl/maps/pjzCS  </vt:lpstr>
      <vt:lpstr>PowerPoint Presentation</vt:lpstr>
      <vt:lpstr>PowerPoint Presentation</vt:lpstr>
      <vt:lpstr>PowerPoint Presentation</vt:lpstr>
      <vt:lpstr>PowerPoint Presentation</vt:lpstr>
      <vt:lpstr>Confederate Descendants in Brazil</vt:lpstr>
      <vt:lpstr>Flyer for the 2014 Confederate Festa in Brazil</vt:lpstr>
      <vt:lpstr>The Festa dos Confederados</vt:lpstr>
      <vt:lpstr>The Festa dos Confederados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Festa dos Confederados</vt:lpstr>
      <vt:lpstr>The Campo Cemetery</vt:lpstr>
      <vt:lpstr>PowerPoint Presentation</vt:lpstr>
      <vt:lpstr>The Campo Cemetery</vt:lpstr>
      <vt:lpstr>The Campo Cemetery</vt:lpstr>
      <vt:lpstr>The Campo Cemetery</vt:lpstr>
      <vt:lpstr>The Campo Cemetery</vt:lpstr>
      <vt:lpstr>The Campo Cemetery</vt:lpstr>
      <vt:lpstr>An old Grave marker in the Campo Cemetery</vt:lpstr>
      <vt:lpstr>Old Grave Marker in the Campo Cemetery</vt:lpstr>
      <vt:lpstr>PowerPoint Presentation</vt:lpstr>
      <vt:lpstr>PowerPoint Presentation</vt:lpstr>
      <vt:lpstr>Campo Cemetery Sir Names</vt:lpstr>
      <vt:lpstr>Campo Cemetery Sir Names</vt:lpstr>
      <vt:lpstr>Early 1900 quarterly reunion at the Campo Cemetery</vt:lpstr>
      <vt:lpstr>Confederates in Brazil</vt:lpstr>
      <vt:lpstr>Confederates in Brazil</vt:lpstr>
      <vt:lpstr>Casa dos Norris - First home built by Confederados in Brazil</vt:lpstr>
      <vt:lpstr>Confederates in Brazil</vt:lpstr>
      <vt:lpstr>PowerPoint Presentation</vt:lpstr>
      <vt:lpstr>PowerPoint Presentation</vt:lpstr>
      <vt:lpstr>PowerPoint Presentation</vt:lpstr>
      <vt:lpstr>PowerPoint Presentation</vt:lpstr>
      <vt:lpstr>Some of the Impacts of Confederate Immigration to Brazil</vt:lpstr>
      <vt:lpstr>The first Baptist Church established in Brazil by the Confederate immigrants in Americana</vt:lpstr>
      <vt:lpstr>PowerPoint Presentation</vt:lpstr>
      <vt:lpstr>Very old photo of the Memorial Chapel</vt:lpstr>
      <vt:lpstr>Confederates in Brazil</vt:lpstr>
      <vt:lpstr>Confederates in Brazil</vt:lpstr>
      <vt:lpstr>Confederate Descendants in Brazil</vt:lpstr>
      <vt:lpstr>PowerPoint Presentation</vt:lpstr>
      <vt:lpstr>Confederate Descendants in Brazil</vt:lpstr>
      <vt:lpstr>Confederate Descendants in Brazil</vt:lpstr>
      <vt:lpstr>Confederate Descendants in Brazil</vt:lpstr>
      <vt:lpstr>Vincit Omnia Veritas (Truth conquers all things)</vt:lpstr>
      <vt:lpstr>PowerPoint Presentation</vt:lpstr>
      <vt:lpstr>PowerPoint Presentation</vt:lpstr>
      <vt:lpstr>View of monument from the interior of the Baptist Chapel</vt:lpstr>
      <vt:lpstr>Then Georgia Gov. Jimmy Carter and wife, Rosalyn, on a visit to Brazil in 1972. Here he stands with fifth-generation Confederados children at the base of the Confederate monument in Americana.  They were visiting the grave of Rosalyn’s great-uncle in Americana.</vt:lpstr>
      <vt:lpstr>SCV Camp "Os Confederados" #1653 </vt:lpstr>
      <vt:lpstr>PowerPoint Presentation</vt:lpstr>
      <vt:lpstr>  </vt:lpstr>
      <vt:lpstr>PowerPoint Presentation</vt:lpstr>
      <vt:lpstr>PowerPoint Presentation</vt:lpstr>
      <vt:lpstr>Resources for further study</vt:lpstr>
      <vt:lpstr>PowerPoint Presentation</vt:lpstr>
    </vt:vector>
  </TitlesOfParts>
  <Company>Trinity Valley Community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to Brazil Confederate Immigration after the War Between the States</dc:title>
  <dc:creator>mrobinson</dc:creator>
  <cp:lastModifiedBy>Robinson, Marc</cp:lastModifiedBy>
  <cp:revision>361</cp:revision>
  <cp:lastPrinted>2012-08-16T20:20:42Z</cp:lastPrinted>
  <dcterms:created xsi:type="dcterms:W3CDTF">2008-10-04T19:30:18Z</dcterms:created>
  <dcterms:modified xsi:type="dcterms:W3CDTF">2014-10-25T18:20:41Z</dcterms:modified>
</cp:coreProperties>
</file>